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Masters/slideMaster1.xml" ContentType="application/vnd.openxmlformats-officedocument.presentationml.slideMaster+xml"/>
  <Override PartName="/ppt/slideLayouts/slideLayout5.xml" ContentType="application/vnd.openxmlformats-officedocument.presentationml.slideLayout+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notesMasterIdLst>
    <p:notesMasterId r:id="rId13"/>
  </p:notesMasterIdLst>
  <p:handoutMasterIdLst>
    <p:handoutMasterId r:id="rId14"/>
  </p:handoutMasterIdLst>
  <p:sldIdLst>
    <p:sldId id="258" r:id="rId2"/>
    <p:sldId id="264" r:id="rId3"/>
    <p:sldId id="268" r:id="rId4"/>
    <p:sldId id="270" r:id="rId5"/>
    <p:sldId id="269" r:id="rId6"/>
    <p:sldId id="271" r:id="rId7"/>
    <p:sldId id="272" r:id="rId8"/>
    <p:sldId id="273" r:id="rId9"/>
    <p:sldId id="274" r:id="rId10"/>
    <p:sldId id="275" r:id="rId11"/>
    <p:sldId id="267" r:id="rId12"/>
  </p:sldIdLst>
  <p:sldSz cx="9144000" cy="6858000" type="screen4x3"/>
  <p:notesSz cx="6858000" cy="9144000"/>
  <p:embeddedFontLst>
    <p:embeddedFont>
      <p:font typeface="Calibri" panose="020F0502020204030204" pitchFamily="34" charset="0"/>
      <p:regular r:id="rId15"/>
      <p:bold r:id="rId16"/>
      <p:italic r:id="rId17"/>
      <p:boldItalic r:id="rId18"/>
    </p:embeddedFont>
    <p:embeddedFont>
      <p:font typeface="Twinkl" panose="020B0604020202020204" charset="0"/>
      <p:regular r:id="rId19"/>
      <p:bold r:id="rId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guide id="4" pos="340" userDrawn="1">
          <p15:clr>
            <a:srgbClr val="A4A3A4"/>
          </p15:clr>
        </p15:guide>
        <p15:guide id="5" orient="horz" pos="3974" userDrawn="1">
          <p15:clr>
            <a:srgbClr val="A4A3A4"/>
          </p15:clr>
        </p15:guide>
        <p15:guide id="6" pos="5420" userDrawn="1">
          <p15:clr>
            <a:srgbClr val="A4A3A4"/>
          </p15:clr>
        </p15:guide>
        <p15:guide id="7" orient="horz" pos="346" userDrawn="1">
          <p15:clr>
            <a:srgbClr val="A4A3A4"/>
          </p15:clr>
        </p15:guide>
        <p15:guide id="8" pos="476" userDrawn="1">
          <p15:clr>
            <a:srgbClr val="A4A3A4"/>
          </p15:clr>
        </p15:guide>
        <p15:guide id="9" orient="horz" pos="482" userDrawn="1">
          <p15:clr>
            <a:srgbClr val="A4A3A4"/>
          </p15:clr>
        </p15:guide>
        <p15:guide id="10" orient="horz" pos="3838" userDrawn="1">
          <p15:clr>
            <a:srgbClr val="A4A3A4"/>
          </p15:clr>
        </p15:guide>
        <p15:guide id="11" pos="5284"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7B1E5"/>
    <a:srgbClr val="25B7BC"/>
    <a:srgbClr val="FFE864"/>
    <a:srgbClr val="EE73AA"/>
    <a:srgbClr val="FFE000"/>
    <a:srgbClr val="85BD33"/>
    <a:srgbClr val="EA516C"/>
    <a:srgbClr val="E6007E"/>
    <a:srgbClr val="18A0DB"/>
    <a:srgbClr val="DE1E5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83" autoAdjust="0"/>
    <p:restoredTop sz="94660"/>
  </p:normalViewPr>
  <p:slideViewPr>
    <p:cSldViewPr snapToGrid="0" showGuides="1">
      <p:cViewPr varScale="1">
        <p:scale>
          <a:sx n="55" d="100"/>
          <a:sy n="55" d="100"/>
        </p:scale>
        <p:origin x="1118" y="48"/>
      </p:cViewPr>
      <p:guideLst>
        <p:guide orient="horz" pos="2160"/>
        <p:guide pos="2880"/>
        <p:guide pos="340"/>
        <p:guide orient="horz" pos="3974"/>
        <p:guide pos="5420"/>
        <p:guide orient="horz" pos="346"/>
        <p:guide pos="476"/>
        <p:guide orient="horz" pos="482"/>
        <p:guide orient="horz" pos="3838"/>
        <p:guide pos="5284"/>
      </p:guideLst>
    </p:cSldViewPr>
  </p:slideViewPr>
  <p:notesTextViewPr>
    <p:cViewPr>
      <p:scale>
        <a:sx n="3" d="2"/>
        <a:sy n="3" d="2"/>
      </p:scale>
      <p:origin x="0" y="0"/>
    </p:cViewPr>
  </p:notesTextViewPr>
  <p:notesViewPr>
    <p:cSldViewPr snapToGrid="0" showGuides="1">
      <p:cViewPr varScale="1">
        <p:scale>
          <a:sx n="77" d="100"/>
          <a:sy n="77" d="100"/>
        </p:scale>
        <p:origin x="2646" y="9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18" Type="http://schemas.openxmlformats.org/officeDocument/2006/relationships/font" Target="fonts/font4.fntdata"/><Relationship Id="rId26" Type="http://schemas.openxmlformats.org/officeDocument/2006/relationships/customXml" Target="../customXml/item2.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5" Type="http://schemas.openxmlformats.org/officeDocument/2006/relationships/customXml" Target="../customXml/item1.xml"/><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font" Target="fonts/font6.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1.fntdata"/><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handoutMaster" Target="handoutMasters/handoutMaster1.xml"/><Relationship Id="rId22" Type="http://schemas.openxmlformats.org/officeDocument/2006/relationships/viewProps" Target="viewProps.xml"/><Relationship Id="rId27"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6B34F151-63AC-41CE-96F5-7702E930870C}" type="datetimeFigureOut">
              <a:rPr lang="en-GB" smtClean="0"/>
              <a:t>11/06/2020</a:t>
            </a:fld>
            <a:endParaRPr lang="en-GB"/>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2676B846-B279-40AC-BFF5-DBC4013370C2}" type="slidenum">
              <a:rPr lang="en-GB" smtClean="0"/>
              <a:t>‹#›</a:t>
            </a:fld>
            <a:endParaRPr lang="en-GB"/>
          </a:p>
        </p:txBody>
      </p:sp>
    </p:spTree>
    <p:extLst>
      <p:ext uri="{BB962C8B-B14F-4D97-AF65-F5344CB8AC3E}">
        <p14:creationId xmlns:p14="http://schemas.microsoft.com/office/powerpoint/2010/main" val="264539701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D02C5D1-7818-41B5-ABAD-5E4B38A5388F}" type="datetimeFigureOut">
              <a:rPr lang="en-GB" smtClean="0"/>
              <a:t>11/06/2020</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521341-850D-40E1-BB3D-87946DC9B06D}" type="slidenum">
              <a:rPr lang="en-GB" smtClean="0"/>
              <a:t>‹#›</a:t>
            </a:fld>
            <a:endParaRPr lang="en-GB"/>
          </a:p>
        </p:txBody>
      </p:sp>
    </p:spTree>
    <p:extLst>
      <p:ext uri="{BB962C8B-B14F-4D97-AF65-F5344CB8AC3E}">
        <p14:creationId xmlns:p14="http://schemas.microsoft.com/office/powerpoint/2010/main" val="84704876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hyperlink" Target="https://www.twinkl.co.uk/" TargetMode="Externa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2" name="Rectangle 1">
            <a:hlinkClick r:id="rId4"/>
          </p:cNvPr>
          <p:cNvSpPr/>
          <p:nvPr userDrawn="1"/>
        </p:nvSpPr>
        <p:spPr>
          <a:xfrm>
            <a:off x="4137660" y="5561814"/>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5370407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with Box">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ounded Rectangle 3"/>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072497" y="5734211"/>
            <a:ext cx="576495" cy="580719"/>
          </a:xfrm>
          <a:prstGeom prst="rect">
            <a:avLst/>
          </a:prstGeom>
        </p:spPr>
      </p:pic>
    </p:spTree>
    <p:extLst>
      <p:ext uri="{BB962C8B-B14F-4D97-AF65-F5344CB8AC3E}">
        <p14:creationId xmlns:p14="http://schemas.microsoft.com/office/powerpoint/2010/main" val="34298710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ounded Rectangle 4"/>
          <p:cNvSpPr/>
          <p:nvPr userDrawn="1"/>
        </p:nvSpPr>
        <p:spPr bwMode="auto">
          <a:xfrm>
            <a:off x="457198" y="438151"/>
            <a:ext cx="8220075" cy="5957887"/>
          </a:xfrm>
          <a:prstGeom prst="roundRect">
            <a:avLst>
              <a:gd name="adj" fmla="val 2649"/>
            </a:avLst>
          </a:prstGeom>
          <a:solidFill>
            <a:schemeClr val="bg1">
              <a:alpha val="90000"/>
            </a:schemeClr>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457198" y="478895"/>
            <a:ext cx="8220075"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610794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ims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257523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8522767" y="6196125"/>
            <a:ext cx="576495" cy="580719"/>
          </a:xfrm>
          <a:prstGeom prst="rect">
            <a:avLst/>
          </a:prstGeom>
        </p:spPr>
      </p:pic>
      <p:sp>
        <p:nvSpPr>
          <p:cNvPr id="4" name="Rectangle 3">
            <a:hlinkClick r:id="rId4"/>
          </p:cNvPr>
          <p:cNvSpPr/>
          <p:nvPr userDrawn="1"/>
        </p:nvSpPr>
        <p:spPr>
          <a:xfrm>
            <a:off x="4137660" y="3152488"/>
            <a:ext cx="868680" cy="55302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6819737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18A0DB"/>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89745" y="695325"/>
            <a:ext cx="8164510" cy="1150938"/>
          </a:xfrm>
          <a:prstGeom prst="roundRect">
            <a:avLst>
              <a:gd name="adj" fmla="val 9641"/>
            </a:avLst>
          </a:prstGeom>
          <a:noFill/>
          <a:ln w="25400">
            <a:noFill/>
          </a:ln>
        </p:spPr>
        <p:txBody>
          <a:bodyPr vert="horz" lIns="252000" tIns="252000" rIns="252000" bIns="252000" rtlCol="0" anchor="ctr" anchorCtr="1">
            <a:normAutofit/>
          </a:bodyPr>
          <a:lstStyle/>
          <a:p>
            <a:r>
              <a:rPr lang="en-US"/>
              <a:t>Click to edit Master title style</a:t>
            </a:r>
            <a:endParaRPr lang="en-US" dirty="0"/>
          </a:p>
        </p:txBody>
      </p:sp>
      <p:sp>
        <p:nvSpPr>
          <p:cNvPr id="3" name="Text Placeholder 2"/>
          <p:cNvSpPr>
            <a:spLocks noGrp="1"/>
          </p:cNvSpPr>
          <p:nvPr>
            <p:ph type="body" idx="1"/>
          </p:nvPr>
        </p:nvSpPr>
        <p:spPr>
          <a:xfrm>
            <a:off x="489745" y="1957386"/>
            <a:ext cx="8164510" cy="4387851"/>
          </a:xfrm>
          <a:prstGeom prst="roundRect">
            <a:avLst>
              <a:gd name="adj" fmla="val 2585"/>
            </a:avLst>
          </a:prstGeom>
          <a:noFill/>
          <a:ln w="25400">
            <a:noFill/>
          </a:ln>
        </p:spPr>
        <p:txBody>
          <a:bodyPr vert="horz" lIns="252000" tIns="252000" rIns="252000" bIns="25200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389201"/>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2" r:id="rId3"/>
    <p:sldLayoutId id="2147483663" r:id="rId4"/>
    <p:sldLayoutId id="2147483666" r:id="rId5"/>
  </p:sldLayoutIdLst>
  <p:txStyles>
    <p:titleStyle>
      <a:lvl1pPr algn="l" defTabSz="914400" rtl="0" eaLnBrk="1" latinLnBrk="0" hangingPunct="1">
        <a:lnSpc>
          <a:spcPct val="90000"/>
        </a:lnSpc>
        <a:spcBef>
          <a:spcPct val="0"/>
        </a:spcBef>
        <a:buNone/>
        <a:defRPr sz="4000" b="1" kern="1200">
          <a:solidFill>
            <a:srgbClr val="1C1C1C"/>
          </a:solidFill>
          <a:latin typeface="Twinkl" pitchFamily="50"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1800" kern="1200">
          <a:solidFill>
            <a:srgbClr val="1C1C1C"/>
          </a:solidFill>
          <a:latin typeface="Twinkl" pitchFamily="50" charset="0"/>
          <a:ea typeface="Twinkl" pitchFamily="2" charset="0"/>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1600" kern="1200">
          <a:solidFill>
            <a:srgbClr val="1C1C1C"/>
          </a:solidFill>
          <a:latin typeface="Twinkl" pitchFamily="50" charset="0"/>
          <a:ea typeface="Twinkl" pitchFamily="2" charset="0"/>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400" kern="1200">
          <a:solidFill>
            <a:srgbClr val="1C1C1C"/>
          </a:solidFill>
          <a:latin typeface="Twinkl" pitchFamily="50" charset="0"/>
          <a:ea typeface="Twinkl" pitchFamily="2"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hyperlink" Target="https://www.youtube.com/watch?v=AECtOFpbgVs" TargetMode="External"/><Relationship Id="rId1" Type="http://schemas.openxmlformats.org/officeDocument/2006/relationships/slideLayout" Target="../slideLayouts/slideLayout3.xml"/><Relationship Id="rId5" Type="http://schemas.openxmlformats.org/officeDocument/2006/relationships/image" Target="../media/image10.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8" Type="http://schemas.openxmlformats.org/officeDocument/2006/relationships/slide" Target="slide7.xml"/><Relationship Id="rId3" Type="http://schemas.openxmlformats.org/officeDocument/2006/relationships/slide" Target="slide10.xml"/><Relationship Id="rId7" Type="http://schemas.openxmlformats.org/officeDocument/2006/relationships/slide" Target="slide6.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slide" Target="slide5.xml"/><Relationship Id="rId5" Type="http://schemas.openxmlformats.org/officeDocument/2006/relationships/slide" Target="slide4.xml"/><Relationship Id="rId10" Type="http://schemas.openxmlformats.org/officeDocument/2006/relationships/slide" Target="slide9.xml"/><Relationship Id="rId4" Type="http://schemas.openxmlformats.org/officeDocument/2006/relationships/slide" Target="slide3.xml"/><Relationship Id="rId9" Type="http://schemas.openxmlformats.org/officeDocument/2006/relationships/slide" Target="slide8.xml"/></Relationships>
</file>

<file path=ppt/slides/_rels/slide3.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image" Target="../media/image7.png"/><Relationship Id="rId4" Type="http://schemas.openxmlformats.org/officeDocument/2006/relationships/hyperlink" Target="https://www.youtube.com/watch?v=TqHQ-fg6jVo" TargetMode="External"/></Relationships>
</file>

<file path=ppt/slides/_rels/slide4.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IbS5KHzC-Y0" TargetMode="Externa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slide" Target="slide2.xml"/><Relationship Id="rId2" Type="http://schemas.openxmlformats.org/officeDocument/2006/relationships/image" Target="../media/image6.png"/><Relationship Id="rId1" Type="http://schemas.openxmlformats.org/officeDocument/2006/relationships/slideLayout" Target="../slideLayouts/slideLayout3.xml"/><Relationship Id="rId5" Type="http://schemas.openxmlformats.org/officeDocument/2006/relationships/hyperlink" Target="https://www.youtube.com/watch?v=Tk0rj0-npTI" TargetMode="Externa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7.png"/><Relationship Id="rId1" Type="http://schemas.openxmlformats.org/officeDocument/2006/relationships/slideLayout" Target="../slideLayouts/slideLayout3.xml"/><Relationship Id="rId4" Type="http://schemas.openxmlformats.org/officeDocument/2006/relationships/slide" Target="slide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21188628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How Do Honeybees Make Honey?</a:t>
            </a:r>
            <a:endParaRPr lang="en-GB" sz="3600" dirty="0">
              <a:latin typeface="+mn-lt"/>
            </a:endParaRPr>
          </a:p>
        </p:txBody>
      </p:sp>
      <p:sp>
        <p:nvSpPr>
          <p:cNvPr id="5" name="Rounded Rectangle 4"/>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6" name="Group 5"/>
          <p:cNvGrpSpPr/>
          <p:nvPr/>
        </p:nvGrpSpPr>
        <p:grpSpPr>
          <a:xfrm>
            <a:off x="2237245" y="4015253"/>
            <a:ext cx="473710" cy="473710"/>
            <a:chOff x="2574925" y="4338955"/>
            <a:chExt cx="473710" cy="473710"/>
          </a:xfrm>
        </p:grpSpPr>
        <p:sp>
          <p:nvSpPr>
            <p:cNvPr id="7" name="Oval 6"/>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Isosceles Triangle 7"/>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 name="Rectangle 9"/>
          <p:cNvSpPr/>
          <p:nvPr/>
        </p:nvSpPr>
        <p:spPr>
          <a:xfrm>
            <a:off x="858919" y="4551966"/>
            <a:ext cx="3396970" cy="646331"/>
          </a:xfrm>
          <a:prstGeom prst="rect">
            <a:avLst/>
          </a:prstGeom>
        </p:spPr>
        <p:txBody>
          <a:bodyPr wrap="square">
            <a:spAutoFit/>
          </a:bodyPr>
          <a:lstStyle/>
          <a:p>
            <a:pPr algn="ctr"/>
            <a:r>
              <a:rPr lang="en-GB" dirty="0"/>
              <a:t>Watch this video to see how a honeybee makes honey</a:t>
            </a:r>
          </a:p>
        </p:txBody>
      </p:sp>
      <p:sp>
        <p:nvSpPr>
          <p:cNvPr id="11" name="Rectangle 10"/>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2" name="Rectangle 11">
            <a:hlinkClick r:id="rId2"/>
          </p:cNvPr>
          <p:cNvSpPr/>
          <p:nvPr/>
        </p:nvSpPr>
        <p:spPr>
          <a:xfrm>
            <a:off x="810997"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4" name="Picture 3"/>
          <p:cNvPicPr>
            <a:picLocks noChangeAspect="1"/>
          </p:cNvPicPr>
          <p:nvPr/>
        </p:nvPicPr>
        <p:blipFill>
          <a:blip r:embed="rId3"/>
          <a:stretch>
            <a:fillRect/>
          </a:stretch>
        </p:blipFill>
        <p:spPr>
          <a:xfrm>
            <a:off x="1079421" y="1009521"/>
            <a:ext cx="2908044" cy="2725148"/>
          </a:xfrm>
          <a:prstGeom prst="rect">
            <a:avLst/>
          </a:prstGeom>
        </p:spPr>
      </p:pic>
      <p:pic>
        <p:nvPicPr>
          <p:cNvPr id="13" name="Picture 12"/>
          <p:cNvPicPr>
            <a:picLocks noChangeAspect="1"/>
          </p:cNvPicPr>
          <p:nvPr/>
        </p:nvPicPr>
        <p:blipFill>
          <a:blip r:embed="rId4"/>
          <a:stretch>
            <a:fillRect/>
          </a:stretch>
        </p:blipFill>
        <p:spPr>
          <a:xfrm>
            <a:off x="5231383" y="1383944"/>
            <a:ext cx="3127519" cy="2932430"/>
          </a:xfrm>
          <a:prstGeom prst="rect">
            <a:avLst/>
          </a:prstGeom>
        </p:spPr>
      </p:pic>
      <p:pic>
        <p:nvPicPr>
          <p:cNvPr id="14" name="Picture 13"/>
          <p:cNvPicPr>
            <a:picLocks noChangeAspect="1"/>
          </p:cNvPicPr>
          <p:nvPr/>
        </p:nvPicPr>
        <p:blipFill>
          <a:blip r:embed="rId5"/>
          <a:stretch>
            <a:fillRect/>
          </a:stretch>
        </p:blipFill>
        <p:spPr>
          <a:xfrm>
            <a:off x="4580395" y="3805000"/>
            <a:ext cx="2145978" cy="2286198"/>
          </a:xfrm>
          <a:prstGeom prst="rect">
            <a:avLst/>
          </a:prstGeom>
        </p:spPr>
      </p:pic>
    </p:spTree>
    <p:extLst>
      <p:ext uri="{BB962C8B-B14F-4D97-AF65-F5344CB8AC3E}">
        <p14:creationId xmlns:p14="http://schemas.microsoft.com/office/powerpoint/2010/main" val="22574621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fade">
                                      <p:cBhvr>
                                        <p:cTn id="11" dur="500"/>
                                        <p:tgtEl>
                                          <p:spTgt spid="13"/>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500"/>
                                        <p:tgtEl>
                                          <p:spTgt spid="14"/>
                                        </p:tgtEl>
                                      </p:cBhvr>
                                    </p:animEffect>
                                  </p:childTnLst>
                                </p:cTn>
                              </p:par>
                            </p:childTnLst>
                          </p:cTn>
                        </p:par>
                        <p:par>
                          <p:cTn id="16" fill="hold">
                            <p:stCondLst>
                              <p:cond delay="1500"/>
                            </p:stCondLst>
                            <p:childTnLst>
                              <p:par>
                                <p:cTn id="17" presetID="10" presetClass="entr" presetSubtype="0" fill="hold" grpId="0" nodeType="afterEffect">
                                  <p:stCondLst>
                                    <p:cond delay="0"/>
                                  </p:stCondLst>
                                  <p:childTnLst>
                                    <p:set>
                                      <p:cBhvr>
                                        <p:cTn id="18" dur="1" fill="hold">
                                          <p:stCondLst>
                                            <p:cond delay="0"/>
                                          </p:stCondLst>
                                        </p:cTn>
                                        <p:tgtEl>
                                          <p:spTgt spid="5"/>
                                        </p:tgtEl>
                                        <p:attrNameLst>
                                          <p:attrName>style.visibility</p:attrName>
                                        </p:attrNameLst>
                                      </p:cBhvr>
                                      <p:to>
                                        <p:strVal val="visible"/>
                                      </p:to>
                                    </p:set>
                                    <p:animEffect transition="in" filter="fade">
                                      <p:cBhvr>
                                        <p:cTn id="19" dur="500"/>
                                        <p:tgtEl>
                                          <p:spTgt spid="5"/>
                                        </p:tgtEl>
                                      </p:cBhvr>
                                    </p:animEffect>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500"/>
                                        <p:tgtEl>
                                          <p:spTgt spid="6"/>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Effect transition="in" filter="fade">
                                      <p:cBhvr>
                                        <p:cTn id="28" dur="500"/>
                                        <p:tgtEl>
                                          <p:spTgt spid="11"/>
                                        </p:tgtEl>
                                      </p:cBhvr>
                                    </p:animEffect>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12"/>
                                        </p:tgtEl>
                                        <p:attrNameLst>
                                          <p:attrName>style.visibility</p:attrName>
                                        </p:attrNameLst>
                                      </p:cBhvr>
                                      <p:to>
                                        <p:strVal val="visible"/>
                                      </p:to>
                                    </p:set>
                                    <p:animEffect transition="in" filter="fade">
                                      <p:cBhvr>
                                        <p:cTn id="31"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0" grpId="0"/>
      <p:bldP spid="11"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80807585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7" name="Straight Connector 46"/>
          <p:cNvCxnSpPr/>
          <p:nvPr/>
        </p:nvCxnSpPr>
        <p:spPr>
          <a:xfrm>
            <a:off x="2673242" y="2822134"/>
            <a:ext cx="1289237" cy="7238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itle 20"/>
          <p:cNvSpPr>
            <a:spLocks noGrp="1"/>
          </p:cNvSpPr>
          <p:nvPr>
            <p:ph type="title"/>
          </p:nvPr>
        </p:nvSpPr>
        <p:spPr/>
        <p:txBody>
          <a:bodyPr/>
          <a:lstStyle/>
          <a:p>
            <a:r>
              <a:rPr lang="en-GB" sz="3600" dirty="0">
                <a:latin typeface="+mn-lt"/>
              </a:rPr>
              <a:t>Honeybees</a:t>
            </a:r>
          </a:p>
        </p:txBody>
      </p:sp>
      <p:sp>
        <p:nvSpPr>
          <p:cNvPr id="5" name="Rectangle 4"/>
          <p:cNvSpPr/>
          <p:nvPr/>
        </p:nvSpPr>
        <p:spPr>
          <a:xfrm>
            <a:off x="755650" y="1513946"/>
            <a:ext cx="3212343" cy="553998"/>
          </a:xfrm>
          <a:prstGeom prst="rect">
            <a:avLst/>
          </a:prstGeom>
        </p:spPr>
        <p:txBody>
          <a:bodyPr wrap="square" lIns="0" tIns="0" rIns="0" bIns="0">
            <a:spAutoFit/>
          </a:bodyPr>
          <a:lstStyle/>
          <a:p>
            <a:r>
              <a:rPr lang="en-GB" dirty="0"/>
              <a:t>Click the different parts of the honeybee to learn more.</a:t>
            </a:r>
          </a:p>
        </p:txBody>
      </p:sp>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72412" y="1268058"/>
            <a:ext cx="4546859" cy="4921617"/>
          </a:xfrm>
          <a:prstGeom prst="rect">
            <a:avLst/>
          </a:prstGeom>
        </p:spPr>
      </p:pic>
      <p:cxnSp>
        <p:nvCxnSpPr>
          <p:cNvPr id="10" name="Straight Connector 9"/>
          <p:cNvCxnSpPr/>
          <p:nvPr/>
        </p:nvCxnSpPr>
        <p:spPr>
          <a:xfrm>
            <a:off x="4963716" y="172081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6547817" y="2444583"/>
            <a:ext cx="369116" cy="523220"/>
            <a:chOff x="7172587" y="2531270"/>
            <a:chExt cx="369116" cy="523220"/>
          </a:xfrm>
        </p:grpSpPr>
        <p:sp>
          <p:nvSpPr>
            <p:cNvPr id="13" name="Oval 12"/>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3</a:t>
              </a:r>
            </a:p>
          </p:txBody>
        </p:sp>
      </p:grpSp>
      <p:grpSp>
        <p:nvGrpSpPr>
          <p:cNvPr id="23" name="Group 22"/>
          <p:cNvGrpSpPr/>
          <p:nvPr/>
        </p:nvGrpSpPr>
        <p:grpSpPr>
          <a:xfrm>
            <a:off x="2410090" y="2503307"/>
            <a:ext cx="369116" cy="523220"/>
            <a:chOff x="7172587" y="2531270"/>
            <a:chExt cx="369116" cy="523220"/>
          </a:xfrm>
        </p:grpSpPr>
        <p:sp>
          <p:nvSpPr>
            <p:cNvPr id="24" name="Oval 23"/>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6</a:t>
              </a:r>
            </a:p>
          </p:txBody>
        </p:sp>
      </p:grpSp>
      <p:cxnSp>
        <p:nvCxnSpPr>
          <p:cNvPr id="29" name="Straight Connector 28"/>
          <p:cNvCxnSpPr/>
          <p:nvPr/>
        </p:nvCxnSpPr>
        <p:spPr>
          <a:xfrm flipV="1">
            <a:off x="5692140" y="2764917"/>
            <a:ext cx="857279" cy="143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flipV="1">
            <a:off x="5682088" y="1666736"/>
            <a:ext cx="1184285" cy="658637"/>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6" name="Group 15"/>
          <p:cNvGrpSpPr/>
          <p:nvPr/>
        </p:nvGrpSpPr>
        <p:grpSpPr>
          <a:xfrm>
            <a:off x="6720512" y="1383008"/>
            <a:ext cx="369116" cy="523220"/>
            <a:chOff x="7172587" y="2531270"/>
            <a:chExt cx="369116" cy="523220"/>
          </a:xfrm>
        </p:grpSpPr>
        <p:sp>
          <p:nvSpPr>
            <p:cNvPr id="17" name="Oval 16"/>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7174189" y="2531270"/>
              <a:ext cx="275235" cy="523220"/>
            </a:xfrm>
            <a:prstGeom prst="rect">
              <a:avLst/>
            </a:prstGeom>
          </p:spPr>
          <p:txBody>
            <a:bodyPr wrap="square">
              <a:spAutoFit/>
            </a:bodyPr>
            <a:lstStyle/>
            <a:p>
              <a:r>
                <a:rPr lang="en-GB" sz="2800" b="1" dirty="0"/>
                <a:t>2</a:t>
              </a:r>
            </a:p>
          </p:txBody>
        </p:sp>
      </p:grpSp>
      <p:cxnSp>
        <p:nvCxnSpPr>
          <p:cNvPr id="37" name="Straight Connector 36"/>
          <p:cNvCxnSpPr/>
          <p:nvPr/>
        </p:nvCxnSpPr>
        <p:spPr>
          <a:xfrm>
            <a:off x="5163737" y="3510816"/>
            <a:ext cx="1692754" cy="353149"/>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9" name="Group 18"/>
          <p:cNvGrpSpPr/>
          <p:nvPr/>
        </p:nvGrpSpPr>
        <p:grpSpPr>
          <a:xfrm>
            <a:off x="6732375" y="3566146"/>
            <a:ext cx="369116" cy="523220"/>
            <a:chOff x="7172587" y="2531270"/>
            <a:chExt cx="369116" cy="523220"/>
          </a:xfrm>
        </p:grpSpPr>
        <p:sp>
          <p:nvSpPr>
            <p:cNvPr id="20" name="Oval 19"/>
            <p:cNvSpPr/>
            <p:nvPr/>
          </p:nvSpPr>
          <p:spPr>
            <a:xfrm>
              <a:off x="7172587" y="2625754"/>
              <a:ext cx="369116" cy="369116"/>
            </a:xfrm>
            <a:prstGeom prst="ellipse">
              <a:avLst/>
            </a:prstGeom>
            <a:solidFill>
              <a:srgbClr val="FFE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p:cNvSpPr/>
            <p:nvPr/>
          </p:nvSpPr>
          <p:spPr>
            <a:xfrm>
              <a:off x="7174189" y="2531270"/>
              <a:ext cx="275235" cy="523220"/>
            </a:xfrm>
            <a:prstGeom prst="rect">
              <a:avLst/>
            </a:prstGeom>
          </p:spPr>
          <p:txBody>
            <a:bodyPr wrap="square">
              <a:spAutoFit/>
            </a:bodyPr>
            <a:lstStyle/>
            <a:p>
              <a:r>
                <a:rPr lang="en-GB" sz="2800" b="1" dirty="0"/>
                <a:t>4</a:t>
              </a:r>
            </a:p>
          </p:txBody>
        </p:sp>
      </p:grpSp>
      <p:cxnSp>
        <p:nvCxnSpPr>
          <p:cNvPr id="39" name="Straight Connector 38"/>
          <p:cNvCxnSpPr/>
          <p:nvPr/>
        </p:nvCxnSpPr>
        <p:spPr>
          <a:xfrm flipV="1">
            <a:off x="2245105" y="4365694"/>
            <a:ext cx="953268" cy="98018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6" name="Group 25"/>
          <p:cNvGrpSpPr/>
          <p:nvPr/>
        </p:nvGrpSpPr>
        <p:grpSpPr>
          <a:xfrm>
            <a:off x="2029228" y="5084270"/>
            <a:ext cx="369116" cy="523220"/>
            <a:chOff x="7172587" y="2531270"/>
            <a:chExt cx="369116" cy="523220"/>
          </a:xfrm>
        </p:grpSpPr>
        <p:sp>
          <p:nvSpPr>
            <p:cNvPr id="27" name="Oval 26"/>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8" name="Rectangle 27"/>
            <p:cNvSpPr/>
            <p:nvPr/>
          </p:nvSpPr>
          <p:spPr>
            <a:xfrm>
              <a:off x="7174189" y="2531270"/>
              <a:ext cx="275235" cy="523220"/>
            </a:xfrm>
            <a:prstGeom prst="rect">
              <a:avLst/>
            </a:prstGeom>
          </p:spPr>
          <p:txBody>
            <a:bodyPr wrap="square">
              <a:spAutoFit/>
            </a:bodyPr>
            <a:lstStyle/>
            <a:p>
              <a:r>
                <a:rPr lang="en-GB" sz="2800" b="1" dirty="0"/>
                <a:t>5</a:t>
              </a:r>
            </a:p>
          </p:txBody>
        </p:sp>
      </p:grpSp>
      <p:grpSp>
        <p:nvGrpSpPr>
          <p:cNvPr id="8" name="Group 7"/>
          <p:cNvGrpSpPr/>
          <p:nvPr/>
        </p:nvGrpSpPr>
        <p:grpSpPr>
          <a:xfrm>
            <a:off x="4670101" y="1413488"/>
            <a:ext cx="369116" cy="523220"/>
            <a:chOff x="7172587" y="2548048"/>
            <a:chExt cx="369116" cy="523220"/>
          </a:xfrm>
        </p:grpSpPr>
        <p:sp>
          <p:nvSpPr>
            <p:cNvPr id="6" name="Oval 5"/>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7190967" y="2548048"/>
              <a:ext cx="275235" cy="523220"/>
            </a:xfrm>
            <a:prstGeom prst="rect">
              <a:avLst/>
            </a:prstGeom>
          </p:spPr>
          <p:txBody>
            <a:bodyPr wrap="square">
              <a:spAutoFit/>
            </a:bodyPr>
            <a:lstStyle/>
            <a:p>
              <a:r>
                <a:rPr lang="en-GB" sz="2800" b="1" dirty="0"/>
                <a:t>1</a:t>
              </a:r>
            </a:p>
          </p:txBody>
        </p:sp>
      </p:grpSp>
      <p:sp>
        <p:nvSpPr>
          <p:cNvPr id="54" name="Rounded Rectangle 53"/>
          <p:cNvSpPr/>
          <p:nvPr/>
        </p:nvSpPr>
        <p:spPr>
          <a:xfrm>
            <a:off x="7121245" y="5599549"/>
            <a:ext cx="126619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5" name="Rectangle 54"/>
          <p:cNvSpPr/>
          <p:nvPr/>
        </p:nvSpPr>
        <p:spPr>
          <a:xfrm>
            <a:off x="7179733" y="5580846"/>
            <a:ext cx="1204176" cy="369332"/>
          </a:xfrm>
          <a:prstGeom prst="rect">
            <a:avLst/>
          </a:prstGeom>
        </p:spPr>
        <p:txBody>
          <a:bodyPr wrap="none">
            <a:spAutoFit/>
          </a:bodyPr>
          <a:lstStyle/>
          <a:p>
            <a:r>
              <a:rPr lang="en-GB" dirty="0"/>
              <a:t>Next slide</a:t>
            </a:r>
          </a:p>
        </p:txBody>
      </p:sp>
      <p:sp>
        <p:nvSpPr>
          <p:cNvPr id="57" name="Rectangle 56">
            <a:hlinkClick r:id="rId3" action="ppaction://hlinksldjump"/>
          </p:cNvPr>
          <p:cNvSpPr/>
          <p:nvPr/>
        </p:nvSpPr>
        <p:spPr>
          <a:xfrm>
            <a:off x="6997349" y="5547870"/>
            <a:ext cx="1506571"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64" name="Straight Connector 63"/>
          <p:cNvCxnSpPr>
            <a:stCxn id="62" idx="3"/>
          </p:cNvCxnSpPr>
          <p:nvPr/>
        </p:nvCxnSpPr>
        <p:spPr>
          <a:xfrm flipV="1">
            <a:off x="3062026" y="5547871"/>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60" name="Group 59"/>
          <p:cNvGrpSpPr/>
          <p:nvPr/>
        </p:nvGrpSpPr>
        <p:grpSpPr>
          <a:xfrm>
            <a:off x="2785189" y="5622527"/>
            <a:ext cx="369116" cy="523220"/>
            <a:chOff x="7172587" y="2531270"/>
            <a:chExt cx="369116" cy="523220"/>
          </a:xfrm>
        </p:grpSpPr>
        <p:sp>
          <p:nvSpPr>
            <p:cNvPr id="61" name="Oval 60"/>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2" name="Rectangle 61"/>
            <p:cNvSpPr/>
            <p:nvPr/>
          </p:nvSpPr>
          <p:spPr>
            <a:xfrm>
              <a:off x="7174189" y="2531270"/>
              <a:ext cx="275235" cy="523220"/>
            </a:xfrm>
            <a:prstGeom prst="rect">
              <a:avLst/>
            </a:prstGeom>
          </p:spPr>
          <p:txBody>
            <a:bodyPr wrap="square">
              <a:spAutoFit/>
            </a:bodyPr>
            <a:lstStyle/>
            <a:p>
              <a:r>
                <a:rPr lang="en-GB" sz="2800" b="1" dirty="0"/>
                <a:t>7</a:t>
              </a:r>
            </a:p>
          </p:txBody>
        </p:sp>
      </p:grpSp>
      <p:sp>
        <p:nvSpPr>
          <p:cNvPr id="69" name="Oval 68">
            <a:hlinkClick r:id="rId4" action="ppaction://hlinksldjump"/>
          </p:cNvPr>
          <p:cNvSpPr/>
          <p:nvPr/>
        </p:nvSpPr>
        <p:spPr>
          <a:xfrm>
            <a:off x="4667190" y="1457803"/>
            <a:ext cx="408494" cy="40849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0" name="Oval 69">
            <a:hlinkClick r:id="rId5" action="ppaction://hlinksldjump"/>
          </p:cNvPr>
          <p:cNvSpPr/>
          <p:nvPr/>
        </p:nvSpPr>
        <p:spPr>
          <a:xfrm>
            <a:off x="6711367" y="1448891"/>
            <a:ext cx="411817" cy="4118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1" name="Oval 70">
            <a:hlinkClick r:id="rId6" action="ppaction://hlinksldjump"/>
          </p:cNvPr>
          <p:cNvSpPr/>
          <p:nvPr/>
        </p:nvSpPr>
        <p:spPr>
          <a:xfrm>
            <a:off x="6518938" y="2506921"/>
            <a:ext cx="426874" cy="42687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2" name="Oval 71">
            <a:hlinkClick r:id="rId7" action="ppaction://hlinksldjump"/>
          </p:cNvPr>
          <p:cNvSpPr/>
          <p:nvPr/>
        </p:nvSpPr>
        <p:spPr>
          <a:xfrm>
            <a:off x="6712931" y="3646530"/>
            <a:ext cx="408314" cy="408314"/>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3" name="Oval 72">
            <a:hlinkClick r:id="rId8" action="ppaction://hlinksldjump"/>
          </p:cNvPr>
          <p:cNvSpPr/>
          <p:nvPr/>
        </p:nvSpPr>
        <p:spPr>
          <a:xfrm>
            <a:off x="1978032" y="5121140"/>
            <a:ext cx="459706" cy="459706"/>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4" name="Oval 73">
            <a:hlinkClick r:id="rId9" action="ppaction://hlinksldjump"/>
          </p:cNvPr>
          <p:cNvSpPr/>
          <p:nvPr/>
        </p:nvSpPr>
        <p:spPr>
          <a:xfrm>
            <a:off x="2377767" y="2547294"/>
            <a:ext cx="411532" cy="411532"/>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5" name="Oval 74">
            <a:hlinkClick r:id="rId10" action="ppaction://hlinksldjump"/>
          </p:cNvPr>
          <p:cNvSpPr/>
          <p:nvPr/>
        </p:nvSpPr>
        <p:spPr>
          <a:xfrm>
            <a:off x="2757182" y="5674975"/>
            <a:ext cx="415717" cy="415717"/>
          </a:xfrm>
          <a:prstGeom prst="ellipse">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28623721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500"/>
                                        <p:tgtEl>
                                          <p:spTgt spid="47"/>
                                        </p:tgtEl>
                                      </p:cBhvr>
                                    </p:animEffect>
                                  </p:childTnLst>
                                </p:cTn>
                              </p:par>
                              <p:par>
                                <p:cTn id="12" presetID="10" presetClass="entr" presetSubtype="0" fill="hold"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500"/>
                                        <p:tgtEl>
                                          <p:spTgt spid="10"/>
                                        </p:tgtEl>
                                      </p:cBhvr>
                                    </p:animEffect>
                                  </p:childTnLst>
                                </p:cTn>
                              </p:par>
                              <p:par>
                                <p:cTn id="18" presetID="10"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fade">
                                      <p:cBhvr>
                                        <p:cTn id="20" dur="500"/>
                                        <p:tgtEl>
                                          <p:spTgt spid="12"/>
                                        </p:tgtEl>
                                      </p:cBhvr>
                                    </p:animEffect>
                                  </p:childTnLst>
                                </p:cTn>
                              </p:par>
                              <p:par>
                                <p:cTn id="21" presetID="10" presetClass="entr" presetSubtype="0" fill="hold" nodeType="with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9"/>
                                        </p:tgtEl>
                                        <p:attrNameLst>
                                          <p:attrName>style.visibility</p:attrName>
                                        </p:attrNameLst>
                                      </p:cBhvr>
                                      <p:to>
                                        <p:strVal val="visible"/>
                                      </p:to>
                                    </p:set>
                                    <p:animEffect transition="in" filter="fade">
                                      <p:cBhvr>
                                        <p:cTn id="26" dur="500"/>
                                        <p:tgtEl>
                                          <p:spTgt spid="29"/>
                                        </p:tgtEl>
                                      </p:cBhvr>
                                    </p:animEffect>
                                  </p:childTnLst>
                                </p:cTn>
                              </p:par>
                              <p:par>
                                <p:cTn id="27" presetID="10" presetClass="entr" presetSubtype="0" fill="hold" nodeType="with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500"/>
                                        <p:tgtEl>
                                          <p:spTgt spid="32"/>
                                        </p:tgtEl>
                                      </p:cBhvr>
                                    </p:animEffect>
                                  </p:childTnLst>
                                </p:cTn>
                              </p:par>
                              <p:par>
                                <p:cTn id="30" presetID="10" presetClass="entr" presetSubtype="0" fill="hold" nodeType="with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500"/>
                                        <p:tgtEl>
                                          <p:spTgt spid="16"/>
                                        </p:tgtEl>
                                      </p:cBhvr>
                                    </p:animEffect>
                                  </p:childTnLst>
                                </p:cTn>
                              </p:par>
                              <p:par>
                                <p:cTn id="33" presetID="10" presetClass="entr" presetSubtype="0" fill="hold"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500"/>
                                        <p:tgtEl>
                                          <p:spTgt spid="37"/>
                                        </p:tgtEl>
                                      </p:cBhvr>
                                    </p:animEffect>
                                  </p:childTnLst>
                                </p:cTn>
                              </p:par>
                              <p:par>
                                <p:cTn id="36" presetID="10" presetClass="entr" presetSubtype="0" fill="hold" nodeType="with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500"/>
                                        <p:tgtEl>
                                          <p:spTgt spid="19"/>
                                        </p:tgtEl>
                                      </p:cBhvr>
                                    </p:animEffect>
                                  </p:childTnLst>
                                </p:cTn>
                              </p:par>
                              <p:par>
                                <p:cTn id="39" presetID="10" presetClass="entr" presetSubtype="0" fill="hold" nodeType="with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fade">
                                      <p:cBhvr>
                                        <p:cTn id="41" dur="500"/>
                                        <p:tgtEl>
                                          <p:spTgt spid="39"/>
                                        </p:tgtEl>
                                      </p:cBhvr>
                                    </p:animEffect>
                                  </p:childTnLst>
                                </p:cTn>
                              </p:par>
                              <p:par>
                                <p:cTn id="42" presetID="10" presetClass="entr" presetSubtype="0" fill="hold" nodeType="with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fade">
                                      <p:cBhvr>
                                        <p:cTn id="44" dur="500"/>
                                        <p:tgtEl>
                                          <p:spTgt spid="26"/>
                                        </p:tgtEl>
                                      </p:cBhvr>
                                    </p:animEffect>
                                  </p:childTnLst>
                                </p:cTn>
                              </p:par>
                              <p:par>
                                <p:cTn id="45" presetID="10" presetClass="entr" presetSubtype="0" fill="hold" nodeType="withEffect">
                                  <p:stCondLst>
                                    <p:cond delay="0"/>
                                  </p:stCondLst>
                                  <p:childTnLst>
                                    <p:set>
                                      <p:cBhvr>
                                        <p:cTn id="46" dur="1" fill="hold">
                                          <p:stCondLst>
                                            <p:cond delay="0"/>
                                          </p:stCondLst>
                                        </p:cTn>
                                        <p:tgtEl>
                                          <p:spTgt spid="8"/>
                                        </p:tgtEl>
                                        <p:attrNameLst>
                                          <p:attrName>style.visibility</p:attrName>
                                        </p:attrNameLst>
                                      </p:cBhvr>
                                      <p:to>
                                        <p:strVal val="visible"/>
                                      </p:to>
                                    </p:set>
                                    <p:animEffect transition="in" filter="fade">
                                      <p:cBhvr>
                                        <p:cTn id="47" dur="500"/>
                                        <p:tgtEl>
                                          <p:spTgt spid="8"/>
                                        </p:tgtEl>
                                      </p:cBhvr>
                                    </p:animEffect>
                                  </p:childTnLst>
                                </p:cTn>
                              </p:par>
                              <p:par>
                                <p:cTn id="48" presetID="10" presetClass="entr" presetSubtype="0" fill="hold" nodeType="with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500"/>
                                        <p:tgtEl>
                                          <p:spTgt spid="64"/>
                                        </p:tgtEl>
                                      </p:cBhvr>
                                    </p:animEffect>
                                  </p:childTnLst>
                                </p:cTn>
                              </p:par>
                              <p:par>
                                <p:cTn id="51" presetID="10" presetClass="entr" presetSubtype="0" fill="hold" nodeType="with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fade">
                                      <p:cBhvr>
                                        <p:cTn id="53" dur="500"/>
                                        <p:tgtEl>
                                          <p:spTgt spid="60"/>
                                        </p:tgtEl>
                                      </p:cBhvr>
                                    </p:animEffect>
                                  </p:childTnLst>
                                </p:cTn>
                              </p:par>
                              <p:par>
                                <p:cTn id="54" presetID="10" presetClass="entr" presetSubtype="0" fill="hold" grpId="0" nodeType="withEffect" nodePh="1">
                                  <p:stCondLst>
                                    <p:cond delay="0"/>
                                  </p:stCondLst>
                                  <p:endCondLst>
                                    <p:cond evt="begin" delay="0">
                                      <p:tn val="54"/>
                                    </p:cond>
                                  </p:endCondLst>
                                  <p:childTnLst>
                                    <p:set>
                                      <p:cBhvr>
                                        <p:cTn id="55" dur="1" fill="hold">
                                          <p:stCondLst>
                                            <p:cond delay="0"/>
                                          </p:stCondLst>
                                        </p:cTn>
                                        <p:tgtEl>
                                          <p:spTgt spid="69"/>
                                        </p:tgtEl>
                                        <p:attrNameLst>
                                          <p:attrName>style.visibility</p:attrName>
                                        </p:attrNameLst>
                                      </p:cBhvr>
                                      <p:to>
                                        <p:strVal val="visible"/>
                                      </p:to>
                                    </p:set>
                                    <p:animEffect transition="in" filter="fade">
                                      <p:cBhvr>
                                        <p:cTn id="56" dur="500"/>
                                        <p:tgtEl>
                                          <p:spTgt spid="69"/>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70"/>
                                        </p:tgtEl>
                                        <p:attrNameLst>
                                          <p:attrName>style.visibility</p:attrName>
                                        </p:attrNameLst>
                                      </p:cBhvr>
                                      <p:to>
                                        <p:strVal val="visible"/>
                                      </p:to>
                                    </p:set>
                                    <p:animEffect transition="in" filter="fade">
                                      <p:cBhvr>
                                        <p:cTn id="59" dur="500"/>
                                        <p:tgtEl>
                                          <p:spTgt spid="70"/>
                                        </p:tgtEl>
                                      </p:cBhvr>
                                    </p:animEffect>
                                  </p:childTnLst>
                                </p:cTn>
                              </p:par>
                              <p:par>
                                <p:cTn id="60" presetID="10" presetClass="entr" presetSubtype="0" fill="hold" grpId="0" nodeType="withEffect" nodePh="1">
                                  <p:stCondLst>
                                    <p:cond delay="0"/>
                                  </p:stCondLst>
                                  <p:endCondLst>
                                    <p:cond evt="begin" delay="0">
                                      <p:tn val="60"/>
                                    </p:cond>
                                  </p:endCondLst>
                                  <p:childTnLst>
                                    <p:set>
                                      <p:cBhvr>
                                        <p:cTn id="61" dur="1" fill="hold">
                                          <p:stCondLst>
                                            <p:cond delay="0"/>
                                          </p:stCondLst>
                                        </p:cTn>
                                        <p:tgtEl>
                                          <p:spTgt spid="71"/>
                                        </p:tgtEl>
                                        <p:attrNameLst>
                                          <p:attrName>style.visibility</p:attrName>
                                        </p:attrNameLst>
                                      </p:cBhvr>
                                      <p:to>
                                        <p:strVal val="visible"/>
                                      </p:to>
                                    </p:set>
                                    <p:animEffect transition="in" filter="fade">
                                      <p:cBhvr>
                                        <p:cTn id="62" dur="500"/>
                                        <p:tgtEl>
                                          <p:spTgt spid="71"/>
                                        </p:tgtEl>
                                      </p:cBhvr>
                                    </p:animEffect>
                                  </p:childTnLst>
                                </p:cTn>
                              </p:par>
                              <p:par>
                                <p:cTn id="63" presetID="10" presetClass="entr" presetSubtype="0" fill="hold" grpId="0" nodeType="withEffect" nodePh="1">
                                  <p:stCondLst>
                                    <p:cond delay="0"/>
                                  </p:stCondLst>
                                  <p:endCondLst>
                                    <p:cond evt="begin" delay="0">
                                      <p:tn val="63"/>
                                    </p:cond>
                                  </p:endCondLst>
                                  <p:childTnLst>
                                    <p:set>
                                      <p:cBhvr>
                                        <p:cTn id="64" dur="1" fill="hold">
                                          <p:stCondLst>
                                            <p:cond delay="0"/>
                                          </p:stCondLst>
                                        </p:cTn>
                                        <p:tgtEl>
                                          <p:spTgt spid="72"/>
                                        </p:tgtEl>
                                        <p:attrNameLst>
                                          <p:attrName>style.visibility</p:attrName>
                                        </p:attrNameLst>
                                      </p:cBhvr>
                                      <p:to>
                                        <p:strVal val="visible"/>
                                      </p:to>
                                    </p:set>
                                    <p:animEffect transition="in" filter="fade">
                                      <p:cBhvr>
                                        <p:cTn id="65" dur="500"/>
                                        <p:tgtEl>
                                          <p:spTgt spid="72"/>
                                        </p:tgtEl>
                                      </p:cBhvr>
                                    </p:animEffect>
                                  </p:childTnLst>
                                </p:cTn>
                              </p:par>
                              <p:par>
                                <p:cTn id="66" presetID="10" presetClass="entr" presetSubtype="0" fill="hold" grpId="0" nodeType="withEffect" nodePh="1">
                                  <p:stCondLst>
                                    <p:cond delay="0"/>
                                  </p:stCondLst>
                                  <p:endCondLst>
                                    <p:cond evt="begin" delay="0">
                                      <p:tn val="66"/>
                                    </p:cond>
                                  </p:endCondLst>
                                  <p:childTnLst>
                                    <p:set>
                                      <p:cBhvr>
                                        <p:cTn id="67" dur="1" fill="hold">
                                          <p:stCondLst>
                                            <p:cond delay="0"/>
                                          </p:stCondLst>
                                        </p:cTn>
                                        <p:tgtEl>
                                          <p:spTgt spid="73"/>
                                        </p:tgtEl>
                                        <p:attrNameLst>
                                          <p:attrName>style.visibility</p:attrName>
                                        </p:attrNameLst>
                                      </p:cBhvr>
                                      <p:to>
                                        <p:strVal val="visible"/>
                                      </p:to>
                                    </p:set>
                                    <p:animEffect transition="in" filter="fade">
                                      <p:cBhvr>
                                        <p:cTn id="68" dur="500"/>
                                        <p:tgtEl>
                                          <p:spTgt spid="73"/>
                                        </p:tgtEl>
                                      </p:cBhvr>
                                    </p:animEffect>
                                  </p:childTnLst>
                                </p:cTn>
                              </p:par>
                              <p:par>
                                <p:cTn id="69" presetID="10" presetClass="entr" presetSubtype="0" fill="hold" grpId="0" nodeType="withEffect" nodePh="1">
                                  <p:stCondLst>
                                    <p:cond delay="0"/>
                                  </p:stCondLst>
                                  <p:endCondLst>
                                    <p:cond evt="begin" delay="0">
                                      <p:tn val="69"/>
                                    </p:cond>
                                  </p:endCondLst>
                                  <p:childTnLst>
                                    <p:set>
                                      <p:cBhvr>
                                        <p:cTn id="70" dur="1" fill="hold">
                                          <p:stCondLst>
                                            <p:cond delay="0"/>
                                          </p:stCondLst>
                                        </p:cTn>
                                        <p:tgtEl>
                                          <p:spTgt spid="74"/>
                                        </p:tgtEl>
                                        <p:attrNameLst>
                                          <p:attrName>style.visibility</p:attrName>
                                        </p:attrNameLst>
                                      </p:cBhvr>
                                      <p:to>
                                        <p:strVal val="visible"/>
                                      </p:to>
                                    </p:set>
                                    <p:animEffect transition="in" filter="fade">
                                      <p:cBhvr>
                                        <p:cTn id="71" dur="500"/>
                                        <p:tgtEl>
                                          <p:spTgt spid="74"/>
                                        </p:tgtEl>
                                      </p:cBhvr>
                                    </p:animEffect>
                                  </p:childTnLst>
                                </p:cTn>
                              </p:par>
                              <p:par>
                                <p:cTn id="72" presetID="10" presetClass="entr" presetSubtype="0" fill="hold" grpId="0" nodeType="withEffect" nodePh="1">
                                  <p:stCondLst>
                                    <p:cond delay="0"/>
                                  </p:stCondLst>
                                  <p:endCondLst>
                                    <p:cond evt="begin" delay="0">
                                      <p:tn val="72"/>
                                    </p:cond>
                                  </p:endCondLst>
                                  <p:childTnLst>
                                    <p:set>
                                      <p:cBhvr>
                                        <p:cTn id="73" dur="1" fill="hold">
                                          <p:stCondLst>
                                            <p:cond delay="0"/>
                                          </p:stCondLst>
                                        </p:cTn>
                                        <p:tgtEl>
                                          <p:spTgt spid="75"/>
                                        </p:tgtEl>
                                        <p:attrNameLst>
                                          <p:attrName>style.visibility</p:attrName>
                                        </p:attrNameLst>
                                      </p:cBhvr>
                                      <p:to>
                                        <p:strVal val="visible"/>
                                      </p:to>
                                    </p:set>
                                    <p:animEffect transition="in" filter="fade">
                                      <p:cBhvr>
                                        <p:cTn id="74" dur="500"/>
                                        <p:tgtEl>
                                          <p:spTgt spid="75"/>
                                        </p:tgtEl>
                                      </p:cBhvr>
                                    </p:animEffect>
                                  </p:childTnLst>
                                </p:cTn>
                              </p:par>
                            </p:childTnLst>
                          </p:cTn>
                        </p:par>
                        <p:par>
                          <p:cTn id="75" fill="hold">
                            <p:stCondLst>
                              <p:cond delay="1000"/>
                            </p:stCondLst>
                            <p:childTnLst>
                              <p:par>
                                <p:cTn id="76" presetID="10" presetClass="entr" presetSubtype="0" fill="hold" grpId="0" nodeType="afterEffect">
                                  <p:stCondLst>
                                    <p:cond delay="0"/>
                                  </p:stCondLst>
                                  <p:childTnLst>
                                    <p:set>
                                      <p:cBhvr>
                                        <p:cTn id="77" dur="1" fill="hold">
                                          <p:stCondLst>
                                            <p:cond delay="0"/>
                                          </p:stCondLst>
                                        </p:cTn>
                                        <p:tgtEl>
                                          <p:spTgt spid="54"/>
                                        </p:tgtEl>
                                        <p:attrNameLst>
                                          <p:attrName>style.visibility</p:attrName>
                                        </p:attrNameLst>
                                      </p:cBhvr>
                                      <p:to>
                                        <p:strVal val="visible"/>
                                      </p:to>
                                    </p:set>
                                    <p:animEffect transition="in" filter="fade">
                                      <p:cBhvr>
                                        <p:cTn id="78" dur="500"/>
                                        <p:tgtEl>
                                          <p:spTgt spid="54"/>
                                        </p:tgtEl>
                                      </p:cBhvr>
                                    </p:animEffect>
                                  </p:childTnLst>
                                </p:cTn>
                              </p:par>
                              <p:par>
                                <p:cTn id="79" presetID="10" presetClass="entr" presetSubtype="0" fill="hold" grpId="0" nodeType="withEffect">
                                  <p:stCondLst>
                                    <p:cond delay="0"/>
                                  </p:stCondLst>
                                  <p:childTnLst>
                                    <p:set>
                                      <p:cBhvr>
                                        <p:cTn id="80" dur="1" fill="hold">
                                          <p:stCondLst>
                                            <p:cond delay="0"/>
                                          </p:stCondLst>
                                        </p:cTn>
                                        <p:tgtEl>
                                          <p:spTgt spid="55"/>
                                        </p:tgtEl>
                                        <p:attrNameLst>
                                          <p:attrName>style.visibility</p:attrName>
                                        </p:attrNameLst>
                                      </p:cBhvr>
                                      <p:to>
                                        <p:strVal val="visible"/>
                                      </p:to>
                                    </p:set>
                                    <p:animEffect transition="in" filter="fade">
                                      <p:cBhvr>
                                        <p:cTn id="81" dur="500"/>
                                        <p:tgtEl>
                                          <p:spTgt spid="55"/>
                                        </p:tgtEl>
                                      </p:cBhvr>
                                    </p:animEffect>
                                  </p:childTnLst>
                                </p:cTn>
                              </p:par>
                              <p:par>
                                <p:cTn id="82" presetID="10" presetClass="entr" presetSubtype="0" fill="hold" grpId="0" nodeType="withEffect" nodePh="1">
                                  <p:stCondLst>
                                    <p:cond delay="0"/>
                                  </p:stCondLst>
                                  <p:endCondLst>
                                    <p:cond evt="begin" delay="0">
                                      <p:tn val="82"/>
                                    </p:cond>
                                  </p:endCondLst>
                                  <p:childTnLst>
                                    <p:set>
                                      <p:cBhvr>
                                        <p:cTn id="83" dur="1" fill="hold">
                                          <p:stCondLst>
                                            <p:cond delay="0"/>
                                          </p:stCondLst>
                                        </p:cTn>
                                        <p:tgtEl>
                                          <p:spTgt spid="57"/>
                                        </p:tgtEl>
                                        <p:attrNameLst>
                                          <p:attrName>style.visibility</p:attrName>
                                        </p:attrNameLst>
                                      </p:cBhvr>
                                      <p:to>
                                        <p:strVal val="visible"/>
                                      </p:to>
                                    </p:set>
                                    <p:animEffect transition="in" filter="fade">
                                      <p:cBhvr>
                                        <p:cTn id="84"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54" grpId="0" animBg="1"/>
      <p:bldP spid="55" grpId="0"/>
      <p:bldP spid="57" grpId="0"/>
      <p:bldP spid="69" grpId="0"/>
      <p:bldP spid="70" grpId="0"/>
      <p:bldP spid="71" grpId="0"/>
      <p:bldP spid="72" grpId="0"/>
      <p:bldP spid="73" grpId="0"/>
      <p:bldP spid="74" grpId="0"/>
      <p:bldP spid="75"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US" sz="3600" dirty="0">
                <a:latin typeface="Twinkl" pitchFamily="50" charset="0"/>
              </a:rPr>
              <a:t>The Honeybee’s Antennae</a:t>
            </a:r>
            <a:endParaRPr lang="en-GB" sz="3600" dirty="0">
              <a:latin typeface="+mn-lt"/>
            </a:endParaRPr>
          </a:p>
        </p:txBody>
      </p:sp>
      <p:sp>
        <p:nvSpPr>
          <p:cNvPr id="4" name="Rectangle 3"/>
          <p:cNvSpPr/>
          <p:nvPr/>
        </p:nvSpPr>
        <p:spPr>
          <a:xfrm>
            <a:off x="755650" y="1568809"/>
            <a:ext cx="4572000" cy="1477328"/>
          </a:xfrm>
          <a:prstGeom prst="rect">
            <a:avLst/>
          </a:prstGeom>
        </p:spPr>
        <p:txBody>
          <a:bodyPr>
            <a:spAutoFit/>
          </a:bodyPr>
          <a:lstStyle/>
          <a:p>
            <a:r>
              <a:rPr lang="en-GB" dirty="0"/>
              <a:t>A honeybee has two antennae which are bent. They are very sensitive and can pick up the flow of air and temperature which helps the honeybee land safely. They can also taste and smell with the antennae.</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grpSp>
        <p:nvGrpSpPr>
          <p:cNvPr id="13" name="Group 12"/>
          <p:cNvGrpSpPr/>
          <p:nvPr/>
        </p:nvGrpSpPr>
        <p:grpSpPr>
          <a:xfrm>
            <a:off x="2237245" y="4015253"/>
            <a:ext cx="473710" cy="473710"/>
            <a:chOff x="2574925" y="4338955"/>
            <a:chExt cx="473710" cy="473710"/>
          </a:xfrm>
        </p:grpSpPr>
        <p:sp>
          <p:nvSpPr>
            <p:cNvPr id="10" name="Oval 9"/>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Isosceles Triangle 8"/>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learn more about a honeybee’s antennae.</a:t>
            </a:r>
          </a:p>
        </p:txBody>
      </p:sp>
      <p:sp>
        <p:nvSpPr>
          <p:cNvPr id="18" name="Rectangle 17"/>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hlinkClick r:id="rId4"/>
          </p:cNvPr>
          <p:cNvSpPr/>
          <p:nvPr/>
        </p:nvSpPr>
        <p:spPr>
          <a:xfrm>
            <a:off x="800117" y="3832490"/>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29" name="Picture 28"/>
          <p:cNvPicPr>
            <a:picLocks noChangeAspect="1"/>
          </p:cNvPicPr>
          <p:nvPr/>
        </p:nvPicPr>
        <p:blipFill>
          <a:blip r:embed="rId5"/>
          <a:stretch>
            <a:fillRect/>
          </a:stretch>
        </p:blipFill>
        <p:spPr>
          <a:xfrm>
            <a:off x="4595782" y="1580724"/>
            <a:ext cx="3444539" cy="3731075"/>
          </a:xfrm>
          <a:prstGeom prst="rect">
            <a:avLst/>
          </a:prstGeom>
        </p:spPr>
      </p:pic>
      <p:cxnSp>
        <p:nvCxnSpPr>
          <p:cNvPr id="30" name="Straight Connector 29"/>
          <p:cNvCxnSpPr/>
          <p:nvPr/>
        </p:nvCxnSpPr>
        <p:spPr>
          <a:xfrm>
            <a:off x="6505804" y="1698488"/>
            <a:ext cx="718372" cy="21589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31" name="Group 30"/>
          <p:cNvGrpSpPr/>
          <p:nvPr/>
        </p:nvGrpSpPr>
        <p:grpSpPr>
          <a:xfrm>
            <a:off x="6212189" y="1391158"/>
            <a:ext cx="369116" cy="523220"/>
            <a:chOff x="7172587" y="2548048"/>
            <a:chExt cx="369116" cy="523220"/>
          </a:xfrm>
        </p:grpSpPr>
        <p:sp>
          <p:nvSpPr>
            <p:cNvPr id="32" name="Oval 31"/>
            <p:cNvSpPr/>
            <p:nvPr/>
          </p:nvSpPr>
          <p:spPr>
            <a:xfrm>
              <a:off x="7172587" y="2625754"/>
              <a:ext cx="369116" cy="369116"/>
            </a:xfrm>
            <a:prstGeom prst="ellipse">
              <a:avLst/>
            </a:prstGeom>
            <a:solidFill>
              <a:srgbClr val="18A0D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3" name="Rectangle 32"/>
            <p:cNvSpPr/>
            <p:nvPr/>
          </p:nvSpPr>
          <p:spPr>
            <a:xfrm>
              <a:off x="7190967" y="2548048"/>
              <a:ext cx="275235" cy="523220"/>
            </a:xfrm>
            <a:prstGeom prst="rect">
              <a:avLst/>
            </a:prstGeom>
          </p:spPr>
          <p:txBody>
            <a:bodyPr wrap="square">
              <a:spAutoFit/>
            </a:bodyPr>
            <a:lstStyle/>
            <a:p>
              <a:r>
                <a:rPr lang="en-GB" sz="2800" b="1" dirty="0"/>
                <a:t>1</a:t>
              </a:r>
            </a:p>
          </p:txBody>
        </p:sp>
      </p:grpSp>
    </p:spTree>
    <p:extLst>
      <p:ext uri="{BB962C8B-B14F-4D97-AF65-F5344CB8AC3E}">
        <p14:creationId xmlns:p14="http://schemas.microsoft.com/office/powerpoint/2010/main" val="2006066934"/>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fade">
                                      <p:cBhvr>
                                        <p:cTn id="11" dur="500"/>
                                        <p:tgtEl>
                                          <p:spTgt spid="29"/>
                                        </p:tgtEl>
                                      </p:cBhvr>
                                    </p:animEffect>
                                  </p:childTnLst>
                                </p:cTn>
                              </p:par>
                              <p:par>
                                <p:cTn id="12" presetID="10" presetClass="entr" presetSubtype="0" fill="hold" nodeType="withEffect">
                                  <p:stCondLst>
                                    <p:cond delay="0"/>
                                  </p:stCondLst>
                                  <p:childTnLst>
                                    <p:set>
                                      <p:cBhvr>
                                        <p:cTn id="13" dur="1" fill="hold">
                                          <p:stCondLst>
                                            <p:cond delay="0"/>
                                          </p:stCondLst>
                                        </p:cTn>
                                        <p:tgtEl>
                                          <p:spTgt spid="30"/>
                                        </p:tgtEl>
                                        <p:attrNameLst>
                                          <p:attrName>style.visibility</p:attrName>
                                        </p:attrNameLst>
                                      </p:cBhvr>
                                      <p:to>
                                        <p:strVal val="visible"/>
                                      </p:to>
                                    </p:set>
                                    <p:animEffect transition="in" filter="fade">
                                      <p:cBhvr>
                                        <p:cTn id="14" dur="500"/>
                                        <p:tgtEl>
                                          <p:spTgt spid="30"/>
                                        </p:tgtEl>
                                      </p:cBhvr>
                                    </p:animEffect>
                                  </p:childTnLst>
                                </p:cTn>
                              </p:par>
                              <p:par>
                                <p:cTn id="15" presetID="10" presetClass="entr" presetSubtype="0" fill="hold"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fade">
                                      <p:cBhvr>
                                        <p:cTn id="17" dur="500"/>
                                        <p:tgtEl>
                                          <p:spTgt spid="31"/>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fade">
                                      <p:cBhvr>
                                        <p:cTn id="21" dur="500"/>
                                        <p:tgtEl>
                                          <p:spTgt spid="16"/>
                                        </p:tgtEl>
                                      </p:cBhvr>
                                    </p:animEffect>
                                  </p:childTnLst>
                                </p:cTn>
                              </p:par>
                              <p:par>
                                <p:cTn id="22" presetID="10" presetClass="entr" presetSubtype="0" fill="hold" nodeType="withEffect">
                                  <p:stCondLst>
                                    <p:cond delay="0"/>
                                  </p:stCondLst>
                                  <p:childTnLst>
                                    <p:set>
                                      <p:cBhvr>
                                        <p:cTn id="23" dur="1" fill="hold">
                                          <p:stCondLst>
                                            <p:cond delay="0"/>
                                          </p:stCondLst>
                                        </p:cTn>
                                        <p:tgtEl>
                                          <p:spTgt spid="13"/>
                                        </p:tgtEl>
                                        <p:attrNameLst>
                                          <p:attrName>style.visibility</p:attrName>
                                        </p:attrNameLst>
                                      </p:cBhvr>
                                      <p:to>
                                        <p:strVal val="visible"/>
                                      </p:to>
                                    </p:set>
                                    <p:animEffect transition="in" filter="fade">
                                      <p:cBhvr>
                                        <p:cTn id="24" dur="500"/>
                                        <p:tgtEl>
                                          <p:spTgt spid="13"/>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500"/>
                                        <p:tgtEl>
                                          <p:spTgt spid="14"/>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18"/>
                                        </p:tgtEl>
                                        <p:attrNameLst>
                                          <p:attrName>style.visibility</p:attrName>
                                        </p:attrNameLst>
                                      </p:cBhvr>
                                      <p:to>
                                        <p:strVal val="visible"/>
                                      </p:to>
                                    </p:set>
                                    <p:animEffect transition="in" filter="fade">
                                      <p:cBhvr>
                                        <p:cTn id="30" dur="500"/>
                                        <p:tgtEl>
                                          <p:spTgt spid="18"/>
                                        </p:tgtEl>
                                      </p:cBhvr>
                                    </p:animEffect>
                                  </p:childTnLst>
                                </p:cTn>
                              </p:par>
                              <p:par>
                                <p:cTn id="31" presetID="10" presetClass="entr" presetSubtype="0" fill="hold" grpId="0" nodeType="withEffect" nodePh="1">
                                  <p:stCondLst>
                                    <p:cond delay="0"/>
                                  </p:stCondLst>
                                  <p:endCondLst>
                                    <p:cond evt="begin" delay="0">
                                      <p:tn val="31"/>
                                    </p:cond>
                                  </p:endCondLst>
                                  <p:childTnLst>
                                    <p:set>
                                      <p:cBhvr>
                                        <p:cTn id="32" dur="1" fill="hold">
                                          <p:stCondLst>
                                            <p:cond delay="0"/>
                                          </p:stCondLst>
                                        </p:cTn>
                                        <p:tgtEl>
                                          <p:spTgt spid="27"/>
                                        </p:tgtEl>
                                        <p:attrNameLst>
                                          <p:attrName>style.visibility</p:attrName>
                                        </p:attrNameLst>
                                      </p:cBhvr>
                                      <p:to>
                                        <p:strVal val="visible"/>
                                      </p:to>
                                    </p:set>
                                    <p:animEffect transition="in" filter="fade">
                                      <p:cBhvr>
                                        <p:cTn id="33" dur="500"/>
                                        <p:tgtEl>
                                          <p:spTgt spid="27"/>
                                        </p:tgtEl>
                                      </p:cBhvr>
                                    </p:animEffect>
                                  </p:childTnLst>
                                </p:cTn>
                              </p:par>
                            </p:childTnLst>
                          </p:cTn>
                        </p:par>
                        <p:par>
                          <p:cTn id="34" fill="hold">
                            <p:stCondLst>
                              <p:cond delay="1500"/>
                            </p:stCondLst>
                            <p:childTnLst>
                              <p:par>
                                <p:cTn id="35" presetID="10" presetClass="entr" presetSubtype="0" fill="hold" grpId="0" nodeType="after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fade">
                                      <p:cBhvr>
                                        <p:cTn id="37" dur="500"/>
                                        <p:tgtEl>
                                          <p:spTgt spid="3"/>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6"/>
                                        </p:tgtEl>
                                        <p:attrNameLst>
                                          <p:attrName>style.visibility</p:attrName>
                                        </p:attrNameLst>
                                      </p:cBhvr>
                                      <p:to>
                                        <p:strVal val="visible"/>
                                      </p:to>
                                    </p:set>
                                    <p:animEffect transition="in" filter="fade">
                                      <p:cBhvr>
                                        <p:cTn id="40" dur="500"/>
                                        <p:tgtEl>
                                          <p:spTgt spid="6"/>
                                        </p:tgtEl>
                                      </p:cBhvr>
                                    </p:animEffect>
                                  </p:childTnLst>
                                </p:cTn>
                              </p:par>
                              <p:par>
                                <p:cTn id="41" presetID="10" presetClass="entr" presetSubtype="0" fill="hold" nodeType="withEffect">
                                  <p:stCondLst>
                                    <p:cond delay="0"/>
                                  </p:stCondLst>
                                  <p:childTnLst>
                                    <p:set>
                                      <p:cBhvr>
                                        <p:cTn id="42" dur="1" fill="hold">
                                          <p:stCondLst>
                                            <p:cond delay="0"/>
                                          </p:stCondLst>
                                        </p:cTn>
                                        <p:tgtEl>
                                          <p:spTgt spid="8"/>
                                        </p:tgtEl>
                                        <p:attrNameLst>
                                          <p:attrName>style.visibility</p:attrName>
                                        </p:attrNameLst>
                                      </p:cBhvr>
                                      <p:to>
                                        <p:strVal val="visible"/>
                                      </p:to>
                                    </p:set>
                                    <p:animEffect transition="in" filter="fade">
                                      <p:cBhvr>
                                        <p:cTn id="43" dur="500"/>
                                        <p:tgtEl>
                                          <p:spTgt spid="8"/>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 grpId="0" animBg="1"/>
      <p:bldP spid="4" grpId="0"/>
      <p:bldP spid="6" grpId="0"/>
      <p:bldP spid="14" grpId="0"/>
      <p:bldP spid="18" grpId="0"/>
      <p:bldP spid="26"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Mandible</a:t>
            </a:r>
            <a:endParaRPr lang="en-GB" sz="3600" dirty="0">
              <a:latin typeface="+mn-lt"/>
            </a:endParaRPr>
          </a:p>
        </p:txBody>
      </p:sp>
      <p:sp>
        <p:nvSpPr>
          <p:cNvPr id="4" name="Rectangle 3"/>
          <p:cNvSpPr/>
          <p:nvPr/>
        </p:nvSpPr>
        <p:spPr>
          <a:xfrm>
            <a:off x="755650" y="1469749"/>
            <a:ext cx="3816350" cy="2308324"/>
          </a:xfrm>
          <a:prstGeom prst="rect">
            <a:avLst/>
          </a:prstGeom>
        </p:spPr>
        <p:txBody>
          <a:bodyPr wrap="square">
            <a:spAutoFit/>
          </a:bodyPr>
          <a:lstStyle/>
          <a:p>
            <a:r>
              <a:rPr lang="en-GB" dirty="0"/>
              <a:t>The honeybee’s mouth parts are called the mandible. </a:t>
            </a:r>
          </a:p>
          <a:p>
            <a:r>
              <a:rPr lang="en-GB" dirty="0"/>
              <a:t>The honeybee’s mandibles are too small to bite human skin but they can be quite dangerous for other insects that try to invade the hive. They use their mandibles to drink and eat. </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 name="Picture 9"/>
          <p:cNvPicPr>
            <a:picLocks noChangeAspect="1"/>
          </p:cNvPicPr>
          <p:nvPr/>
        </p:nvPicPr>
        <p:blipFill>
          <a:blip r:embed="rId4"/>
          <a:stretch>
            <a:fillRect/>
          </a:stretch>
        </p:blipFill>
        <p:spPr>
          <a:xfrm>
            <a:off x="4595782" y="1580724"/>
            <a:ext cx="3444539" cy="3731075"/>
          </a:xfrm>
          <a:prstGeom prst="rect">
            <a:avLst/>
          </a:prstGeom>
        </p:spPr>
      </p:pic>
      <p:cxnSp>
        <p:nvCxnSpPr>
          <p:cNvPr id="11" name="Straight Connector 10"/>
          <p:cNvCxnSpPr/>
          <p:nvPr/>
        </p:nvCxnSpPr>
        <p:spPr>
          <a:xfrm flipV="1">
            <a:off x="7290033" y="1872171"/>
            <a:ext cx="846830" cy="52708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2" name="Group 11"/>
          <p:cNvGrpSpPr/>
          <p:nvPr/>
        </p:nvGrpSpPr>
        <p:grpSpPr>
          <a:xfrm>
            <a:off x="7940668" y="1580053"/>
            <a:ext cx="369116" cy="523220"/>
            <a:chOff x="7172587" y="2531270"/>
            <a:chExt cx="369116" cy="523220"/>
          </a:xfrm>
        </p:grpSpPr>
        <p:sp>
          <p:nvSpPr>
            <p:cNvPr id="13" name="Oval 12"/>
            <p:cNvSpPr/>
            <p:nvPr/>
          </p:nvSpPr>
          <p:spPr>
            <a:xfrm>
              <a:off x="7172587" y="2625754"/>
              <a:ext cx="369116" cy="369116"/>
            </a:xfrm>
            <a:prstGeom prst="ellipse">
              <a:avLst/>
            </a:prstGeom>
            <a:solidFill>
              <a:srgbClr val="85BD3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7174189" y="2531270"/>
              <a:ext cx="275235" cy="523220"/>
            </a:xfrm>
            <a:prstGeom prst="rect">
              <a:avLst/>
            </a:prstGeom>
          </p:spPr>
          <p:txBody>
            <a:bodyPr wrap="square">
              <a:spAutoFit/>
            </a:bodyPr>
            <a:lstStyle/>
            <a:p>
              <a:r>
                <a:rPr lang="en-GB" sz="2800" b="1" dirty="0"/>
                <a:t>2</a:t>
              </a:r>
            </a:p>
          </p:txBody>
        </p:sp>
      </p:grpSp>
    </p:spTree>
    <p:extLst>
      <p:ext uri="{BB962C8B-B14F-4D97-AF65-F5344CB8AC3E}">
        <p14:creationId xmlns:p14="http://schemas.microsoft.com/office/powerpoint/2010/main" val="420999113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500"/>
                                        <p:tgtEl>
                                          <p:spTgt spid="10"/>
                                        </p:tgtEl>
                                      </p:cBhvr>
                                    </p:animEffect>
                                  </p:childTnLst>
                                </p:cTn>
                              </p:par>
                              <p:par>
                                <p:cTn id="12" presetID="10" presetClass="entr" presetSubtype="0" fill="hold" nodeType="withEffect">
                                  <p:stCondLst>
                                    <p:cond delay="0"/>
                                  </p:stCondLst>
                                  <p:childTnLst>
                                    <p:set>
                                      <p:cBhvr>
                                        <p:cTn id="13" dur="1" fill="hold">
                                          <p:stCondLst>
                                            <p:cond delay="0"/>
                                          </p:stCondLst>
                                        </p:cTn>
                                        <p:tgtEl>
                                          <p:spTgt spid="11"/>
                                        </p:tgtEl>
                                        <p:attrNameLst>
                                          <p:attrName>style.visibility</p:attrName>
                                        </p:attrNameLst>
                                      </p:cBhvr>
                                      <p:to>
                                        <p:strVal val="visible"/>
                                      </p:to>
                                    </p:set>
                                    <p:animEffect transition="in" filter="fade">
                                      <p:cBhvr>
                                        <p:cTn id="14" dur="500"/>
                                        <p:tgtEl>
                                          <p:spTgt spid="11"/>
                                        </p:tgtEl>
                                      </p:cBhvr>
                                    </p:animEffect>
                                  </p:childTnLst>
                                </p:cTn>
                              </p:par>
                              <p:par>
                                <p:cTn id="15" presetID="10" presetClass="entr" presetSubtype="0" fill="hold" nodeType="with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Eye Of The Honeybee</a:t>
            </a:r>
            <a:endParaRPr lang="en-GB" sz="3600" dirty="0">
              <a:latin typeface="+mn-lt"/>
            </a:endParaRPr>
          </a:p>
        </p:txBody>
      </p:sp>
      <p:sp>
        <p:nvSpPr>
          <p:cNvPr id="4" name="Rectangle 3"/>
          <p:cNvSpPr/>
          <p:nvPr/>
        </p:nvSpPr>
        <p:spPr>
          <a:xfrm>
            <a:off x="755650" y="1469749"/>
            <a:ext cx="3816350" cy="4524315"/>
          </a:xfrm>
          <a:prstGeom prst="rect">
            <a:avLst/>
          </a:prstGeom>
        </p:spPr>
        <p:txBody>
          <a:bodyPr wrap="square">
            <a:spAutoFit/>
          </a:bodyPr>
          <a:lstStyle/>
          <a:p>
            <a:r>
              <a:rPr lang="en-GB" dirty="0"/>
              <a:t>A honeybee has five eyes. It has two large eyes that are made up of many tiny lenses. We call these large eyes compound eyes. These eyes allow the bee to see movement very well. Honeybees do not see the same colours as we do. They can see ultraviolet light which is impossible for us to see but they can’t see red.</a:t>
            </a:r>
          </a:p>
          <a:p>
            <a:endParaRPr lang="en-GB" dirty="0"/>
          </a:p>
          <a:p>
            <a:r>
              <a:rPr lang="en-GB" dirty="0"/>
              <a:t>A honeybee has three other eyes called ocelli. They are in a triangle shape on the bee’s head. They can’t see images but they can see light and dark.</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9" name="Picture 18"/>
          <p:cNvPicPr>
            <a:picLocks noChangeAspect="1"/>
          </p:cNvPicPr>
          <p:nvPr/>
        </p:nvPicPr>
        <p:blipFill>
          <a:blip r:embed="rId4"/>
          <a:stretch>
            <a:fillRect/>
          </a:stretch>
        </p:blipFill>
        <p:spPr>
          <a:xfrm>
            <a:off x="4595782" y="1580724"/>
            <a:ext cx="3444539" cy="3731075"/>
          </a:xfrm>
          <a:prstGeom prst="rect">
            <a:avLst/>
          </a:prstGeom>
        </p:spPr>
      </p:pic>
      <p:cxnSp>
        <p:nvCxnSpPr>
          <p:cNvPr id="24" name="Straight Connector 23"/>
          <p:cNvCxnSpPr/>
          <p:nvPr/>
        </p:nvCxnSpPr>
        <p:spPr>
          <a:xfrm flipH="1" flipV="1">
            <a:off x="6203388" y="1633530"/>
            <a:ext cx="612049" cy="76845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0" name="Group 19"/>
          <p:cNvGrpSpPr/>
          <p:nvPr/>
        </p:nvGrpSpPr>
        <p:grpSpPr>
          <a:xfrm>
            <a:off x="5995048" y="1332040"/>
            <a:ext cx="369116" cy="523220"/>
            <a:chOff x="7172587" y="2531270"/>
            <a:chExt cx="369116" cy="523220"/>
          </a:xfrm>
        </p:grpSpPr>
        <p:sp>
          <p:nvSpPr>
            <p:cNvPr id="22" name="Oval 21"/>
            <p:cNvSpPr/>
            <p:nvPr/>
          </p:nvSpPr>
          <p:spPr>
            <a:xfrm>
              <a:off x="7172587" y="2625754"/>
              <a:ext cx="369116" cy="369116"/>
            </a:xfrm>
            <a:prstGeom prst="ellipse">
              <a:avLst/>
            </a:prstGeom>
            <a:solidFill>
              <a:srgbClr val="EA51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7174189" y="2531270"/>
              <a:ext cx="275235" cy="523220"/>
            </a:xfrm>
            <a:prstGeom prst="rect">
              <a:avLst/>
            </a:prstGeom>
          </p:spPr>
          <p:txBody>
            <a:bodyPr wrap="square">
              <a:spAutoFit/>
            </a:bodyPr>
            <a:lstStyle/>
            <a:p>
              <a:r>
                <a:rPr lang="en-GB" sz="2800" b="1" dirty="0"/>
                <a:t>3</a:t>
              </a:r>
            </a:p>
          </p:txBody>
        </p:sp>
      </p:grpSp>
    </p:spTree>
    <p:extLst>
      <p:ext uri="{BB962C8B-B14F-4D97-AF65-F5344CB8AC3E}">
        <p14:creationId xmlns:p14="http://schemas.microsoft.com/office/powerpoint/2010/main" val="59005820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fade">
                                      <p:cBhvr>
                                        <p:cTn id="11" dur="500"/>
                                        <p:tgtEl>
                                          <p:spTgt spid="19"/>
                                        </p:tgtEl>
                                      </p:cBhvr>
                                    </p:animEffect>
                                  </p:childTnLst>
                                </p:cTn>
                              </p:par>
                              <p:par>
                                <p:cTn id="12" presetID="10" presetClass="entr" presetSubtype="0" fill="hold" nodeType="withEffect">
                                  <p:stCondLst>
                                    <p:cond delay="0"/>
                                  </p:stCondLst>
                                  <p:childTnLst>
                                    <p:set>
                                      <p:cBhvr>
                                        <p:cTn id="13" dur="1" fill="hold">
                                          <p:stCondLst>
                                            <p:cond delay="0"/>
                                          </p:stCondLst>
                                        </p:cTn>
                                        <p:tgtEl>
                                          <p:spTgt spid="24"/>
                                        </p:tgtEl>
                                        <p:attrNameLst>
                                          <p:attrName>style.visibility</p:attrName>
                                        </p:attrNameLst>
                                      </p:cBhvr>
                                      <p:to>
                                        <p:strVal val="visible"/>
                                      </p:to>
                                    </p:set>
                                    <p:animEffect transition="in" filter="fade">
                                      <p:cBhvr>
                                        <p:cTn id="14" dur="500"/>
                                        <p:tgtEl>
                                          <p:spTgt spid="24"/>
                                        </p:tgtEl>
                                      </p:cBhvr>
                                    </p:animEffect>
                                  </p:childTnLst>
                                </p:cTn>
                              </p:par>
                              <p:par>
                                <p:cTn id="15" presetID="10" presetClass="entr" presetSubtype="0"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Body Parts</a:t>
            </a:r>
            <a:endParaRPr lang="en-GB" sz="3600" dirty="0">
              <a:latin typeface="+mn-lt"/>
            </a:endParaRPr>
          </a:p>
        </p:txBody>
      </p:sp>
      <p:sp>
        <p:nvSpPr>
          <p:cNvPr id="4" name="Rectangle 3"/>
          <p:cNvSpPr/>
          <p:nvPr/>
        </p:nvSpPr>
        <p:spPr>
          <a:xfrm>
            <a:off x="755650" y="1469749"/>
            <a:ext cx="3396900" cy="923330"/>
          </a:xfrm>
          <a:prstGeom prst="rect">
            <a:avLst/>
          </a:prstGeom>
        </p:spPr>
        <p:txBody>
          <a:bodyPr wrap="square">
            <a:spAutoFit/>
          </a:bodyPr>
          <a:lstStyle/>
          <a:p>
            <a:r>
              <a:rPr lang="en-GB" dirty="0"/>
              <a:t>The honeybee has three different body sections: the head, thorax and abdomen.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2" name="Rectangle 1"/>
          <p:cNvSpPr/>
          <p:nvPr/>
        </p:nvSpPr>
        <p:spPr>
          <a:xfrm>
            <a:off x="5878649" y="1469749"/>
            <a:ext cx="675185" cy="369332"/>
          </a:xfrm>
          <a:prstGeom prst="rect">
            <a:avLst/>
          </a:prstGeom>
        </p:spPr>
        <p:txBody>
          <a:bodyPr wrap="none">
            <a:spAutoFit/>
          </a:bodyPr>
          <a:lstStyle/>
          <a:p>
            <a:r>
              <a:rPr lang="en-GB" dirty="0"/>
              <a:t>head</a:t>
            </a:r>
          </a:p>
        </p:txBody>
      </p:sp>
      <p:sp>
        <p:nvSpPr>
          <p:cNvPr id="15" name="Rectangle 14"/>
          <p:cNvSpPr/>
          <p:nvPr/>
        </p:nvSpPr>
        <p:spPr>
          <a:xfrm>
            <a:off x="3933233" y="2522784"/>
            <a:ext cx="848309" cy="369332"/>
          </a:xfrm>
          <a:prstGeom prst="rect">
            <a:avLst/>
          </a:prstGeom>
        </p:spPr>
        <p:txBody>
          <a:bodyPr wrap="none">
            <a:spAutoFit/>
          </a:bodyPr>
          <a:lstStyle/>
          <a:p>
            <a:r>
              <a:rPr lang="en-GB" dirty="0"/>
              <a:t>thorax</a:t>
            </a:r>
          </a:p>
        </p:txBody>
      </p:sp>
      <p:sp>
        <p:nvSpPr>
          <p:cNvPr id="16" name="Rectangle 15"/>
          <p:cNvSpPr/>
          <p:nvPr/>
        </p:nvSpPr>
        <p:spPr>
          <a:xfrm>
            <a:off x="3577414" y="4498380"/>
            <a:ext cx="1112805" cy="369332"/>
          </a:xfrm>
          <a:prstGeom prst="rect">
            <a:avLst/>
          </a:prstGeom>
        </p:spPr>
        <p:txBody>
          <a:bodyPr wrap="none">
            <a:spAutoFit/>
          </a:bodyPr>
          <a:lstStyle/>
          <a:p>
            <a:r>
              <a:rPr lang="en-GB" dirty="0"/>
              <a:t>abdomen</a:t>
            </a:r>
          </a:p>
        </p:txBody>
      </p:sp>
      <p:cxnSp>
        <p:nvCxnSpPr>
          <p:cNvPr id="7" name="Straight Connector 6"/>
          <p:cNvCxnSpPr/>
          <p:nvPr/>
        </p:nvCxnSpPr>
        <p:spPr>
          <a:xfrm>
            <a:off x="6279783" y="1780518"/>
            <a:ext cx="450218" cy="48332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a:off x="4801979" y="2755968"/>
            <a:ext cx="1619171" cy="388425"/>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flipV="1">
            <a:off x="4031853" y="4319637"/>
            <a:ext cx="1915941" cy="216644"/>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8780215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500"/>
                                        <p:tgtEl>
                                          <p:spTgt spid="2"/>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par>
                                <p:cTn id="18" presetID="10" presetClass="entr" presetSubtype="0" fill="hold" grpId="0" nodeType="withEffect">
                                  <p:stCondLst>
                                    <p:cond delay="0"/>
                                  </p:stCondLst>
                                  <p:childTnLst>
                                    <p:set>
                                      <p:cBhvr>
                                        <p:cTn id="19" dur="1" fill="hold">
                                          <p:stCondLst>
                                            <p:cond delay="0"/>
                                          </p:stCondLst>
                                        </p:cTn>
                                        <p:tgtEl>
                                          <p:spTgt spid="16"/>
                                        </p:tgtEl>
                                        <p:attrNameLst>
                                          <p:attrName>style.visibility</p:attrName>
                                        </p:attrNameLst>
                                      </p:cBhvr>
                                      <p:to>
                                        <p:strVal val="visible"/>
                                      </p:to>
                                    </p:set>
                                    <p:animEffect transition="in" filter="fade">
                                      <p:cBhvr>
                                        <p:cTn id="20" dur="500"/>
                                        <p:tgtEl>
                                          <p:spTgt spid="16"/>
                                        </p:tgtEl>
                                      </p:cBhvr>
                                    </p:animEffect>
                                  </p:childTnLst>
                                </p:cTn>
                              </p:par>
                              <p:par>
                                <p:cTn id="21" presetID="10" presetClass="entr" presetSubtype="0" fill="hold" nodeType="withEffect">
                                  <p:stCondLst>
                                    <p:cond delay="0"/>
                                  </p:stCondLst>
                                  <p:childTnLst>
                                    <p:set>
                                      <p:cBhvr>
                                        <p:cTn id="22" dur="1" fill="hold">
                                          <p:stCondLst>
                                            <p:cond delay="0"/>
                                          </p:stCondLst>
                                        </p:cTn>
                                        <p:tgtEl>
                                          <p:spTgt spid="7"/>
                                        </p:tgtEl>
                                        <p:attrNameLst>
                                          <p:attrName>style.visibility</p:attrName>
                                        </p:attrNameLst>
                                      </p:cBhvr>
                                      <p:to>
                                        <p:strVal val="visible"/>
                                      </p:to>
                                    </p:set>
                                    <p:animEffect transition="in" filter="fade">
                                      <p:cBhvr>
                                        <p:cTn id="23" dur="500"/>
                                        <p:tgtEl>
                                          <p:spTgt spid="7"/>
                                        </p:tgtEl>
                                      </p:cBhvr>
                                    </p:animEffect>
                                  </p:childTnLst>
                                </p:cTn>
                              </p:par>
                              <p:par>
                                <p:cTn id="24" presetID="10" presetClass="entr" presetSubtype="0" fill="hold"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500"/>
                                        <p:tgtEl>
                                          <p:spTgt spid="19"/>
                                        </p:tgtEl>
                                      </p:cBhvr>
                                    </p:animEffect>
                                  </p:childTnLst>
                                </p:cTn>
                              </p:par>
                              <p:par>
                                <p:cTn id="27" presetID="10" presetClass="entr" presetSubtype="0" fill="hold"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fade">
                                      <p:cBhvr>
                                        <p:cTn id="29" dur="500"/>
                                        <p:tgtEl>
                                          <p:spTgt spid="23"/>
                                        </p:tgtEl>
                                      </p:cBhvr>
                                    </p:animEffect>
                                  </p:childTnLst>
                                </p:cTn>
                              </p:par>
                            </p:childTnLst>
                          </p:cTn>
                        </p:par>
                        <p:par>
                          <p:cTn id="30" fill="hold">
                            <p:stCondLst>
                              <p:cond delay="1000"/>
                            </p:stCondLst>
                            <p:childTnLst>
                              <p:par>
                                <p:cTn id="31" presetID="10" presetClass="entr" presetSubtype="0" fill="hold" grpId="0"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500"/>
                                        <p:tgtEl>
                                          <p:spTgt spid="3"/>
                                        </p:tgtEl>
                                      </p:cBhvr>
                                    </p:animEffect>
                                  </p:childTnLst>
                                </p:cTn>
                              </p:par>
                              <p:par>
                                <p:cTn id="34" presetID="10"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fade">
                                      <p:cBhvr>
                                        <p:cTn id="36" dur="500"/>
                                        <p:tgtEl>
                                          <p:spTgt spid="6"/>
                                        </p:tgtEl>
                                      </p:cBhvr>
                                    </p:animEffect>
                                  </p:childTnLst>
                                </p:cTn>
                              </p:par>
                              <p:par>
                                <p:cTn id="37" presetID="10" presetClass="entr" presetSubtype="0" fill="hold" nodeType="withEffect">
                                  <p:stCondLst>
                                    <p:cond delay="0"/>
                                  </p:stCondLst>
                                  <p:childTnLst>
                                    <p:set>
                                      <p:cBhvr>
                                        <p:cTn id="38" dur="1" fill="hold">
                                          <p:stCondLst>
                                            <p:cond delay="0"/>
                                          </p:stCondLst>
                                        </p:cTn>
                                        <p:tgtEl>
                                          <p:spTgt spid="8"/>
                                        </p:tgtEl>
                                        <p:attrNameLst>
                                          <p:attrName>style.visibility</p:attrName>
                                        </p:attrNameLst>
                                      </p:cBhvr>
                                      <p:to>
                                        <p:strVal val="visible"/>
                                      </p:to>
                                    </p:set>
                                    <p:animEffect transition="in" filter="fade">
                                      <p:cBhvr>
                                        <p:cTn id="39" dur="500"/>
                                        <p:tgtEl>
                                          <p:spTgt spid="8"/>
                                        </p:tgtEl>
                                      </p:cBhvr>
                                    </p:animEffect>
                                  </p:childTnLst>
                                </p:cTn>
                              </p:par>
                              <p:par>
                                <p:cTn id="40" presetID="10" presetClass="entr" presetSubtype="0" fill="hold" grpId="0" nodeType="withEffect" nodePh="1">
                                  <p:stCondLst>
                                    <p:cond delay="0"/>
                                  </p:stCondLst>
                                  <p:endCondLst>
                                    <p:cond evt="begin" delay="0">
                                      <p:tn val="40"/>
                                    </p:cond>
                                  </p:endCondLst>
                                  <p:childTnLst>
                                    <p:set>
                                      <p:cBhvr>
                                        <p:cTn id="41" dur="1" fill="hold">
                                          <p:stCondLst>
                                            <p:cond delay="0"/>
                                          </p:stCondLst>
                                        </p:cTn>
                                        <p:tgtEl>
                                          <p:spTgt spid="26"/>
                                        </p:tgtEl>
                                        <p:attrNameLst>
                                          <p:attrName>style.visibility</p:attrName>
                                        </p:attrNameLst>
                                      </p:cBhvr>
                                      <p:to>
                                        <p:strVal val="visible"/>
                                      </p:to>
                                    </p:set>
                                    <p:animEffect transition="in" filter="fade">
                                      <p:cBhvr>
                                        <p:cTn id="42"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2" grpId="0"/>
      <p:bldP spid="15" grpId="0"/>
      <p:bldP spid="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Wings</a:t>
            </a:r>
            <a:endParaRPr lang="en-GB" sz="3600" dirty="0">
              <a:latin typeface="+mn-lt"/>
            </a:endParaRPr>
          </a:p>
        </p:txBody>
      </p:sp>
      <p:sp>
        <p:nvSpPr>
          <p:cNvPr id="4" name="Rectangle 3"/>
          <p:cNvSpPr/>
          <p:nvPr/>
        </p:nvSpPr>
        <p:spPr>
          <a:xfrm>
            <a:off x="755650" y="1469749"/>
            <a:ext cx="3816350" cy="2031325"/>
          </a:xfrm>
          <a:prstGeom prst="rect">
            <a:avLst/>
          </a:prstGeom>
        </p:spPr>
        <p:txBody>
          <a:bodyPr wrap="square">
            <a:spAutoFit/>
          </a:bodyPr>
          <a:lstStyle/>
          <a:p>
            <a:r>
              <a:rPr lang="en-GB" dirty="0"/>
              <a:t>The honeybee has two pairs of transparent wings that are attached to its thorax. Honeybees flap their wings very fast, it is almost impossible to see the wings flapping while the bee hovers or flies.</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flying in slow motion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820581" y="3846746"/>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7" name="Straight Connector 16"/>
          <p:cNvCxnSpPr/>
          <p:nvPr/>
        </p:nvCxnSpPr>
        <p:spPr>
          <a:xfrm flipV="1">
            <a:off x="4922696" y="3770387"/>
            <a:ext cx="568913" cy="865341"/>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4704582" y="4374118"/>
            <a:ext cx="369116" cy="523220"/>
            <a:chOff x="7172587" y="2531270"/>
            <a:chExt cx="369116" cy="523220"/>
          </a:xfrm>
        </p:grpSpPr>
        <p:sp>
          <p:nvSpPr>
            <p:cNvPr id="19" name="Oval 18"/>
            <p:cNvSpPr/>
            <p:nvPr/>
          </p:nvSpPr>
          <p:spPr>
            <a:xfrm>
              <a:off x="7172587" y="2625754"/>
              <a:ext cx="369116" cy="369116"/>
            </a:xfrm>
            <a:prstGeom prst="ellipse">
              <a:avLst/>
            </a:prstGeom>
            <a:solidFill>
              <a:srgbClr val="EE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5</a:t>
              </a:r>
            </a:p>
          </p:txBody>
        </p:sp>
      </p:grpSp>
    </p:spTree>
    <p:extLst>
      <p:ext uri="{BB962C8B-B14F-4D97-AF65-F5344CB8AC3E}">
        <p14:creationId xmlns:p14="http://schemas.microsoft.com/office/powerpoint/2010/main" val="159354684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par>
                                <p:cTn id="12" presetID="10"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Effect transition="in" filter="fade">
                                      <p:cBhvr>
                                        <p:cTn id="14" dur="500"/>
                                        <p:tgtEl>
                                          <p:spTgt spid="17"/>
                                        </p:tgtEl>
                                      </p:cBhvr>
                                    </p:animEffect>
                                  </p:childTnLst>
                                </p:cTn>
                              </p:par>
                              <p:par>
                                <p:cTn id="15" presetID="10" presetClass="entr" presetSubtype="0" fill="hold"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500"/>
                                        <p:tgtEl>
                                          <p:spTgt spid="18"/>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1" name="Title 20"/>
          <p:cNvSpPr>
            <a:spLocks noGrp="1"/>
          </p:cNvSpPr>
          <p:nvPr>
            <p:ph type="title"/>
          </p:nvPr>
        </p:nvSpPr>
        <p:spPr/>
        <p:txBody>
          <a:bodyPr/>
          <a:lstStyle/>
          <a:p>
            <a:r>
              <a:rPr lang="en-GB" sz="3600" dirty="0">
                <a:latin typeface="Twinkl" pitchFamily="50" charset="0"/>
              </a:rPr>
              <a:t>The Honeybee’s Legs</a:t>
            </a:r>
            <a:endParaRPr lang="en-GB" sz="3600" dirty="0">
              <a:latin typeface="+mn-lt"/>
            </a:endParaRPr>
          </a:p>
        </p:txBody>
      </p:sp>
      <p:sp>
        <p:nvSpPr>
          <p:cNvPr id="4" name="Rectangle 3"/>
          <p:cNvSpPr/>
          <p:nvPr/>
        </p:nvSpPr>
        <p:spPr>
          <a:xfrm>
            <a:off x="755650" y="1401255"/>
            <a:ext cx="4513036" cy="2092881"/>
          </a:xfrm>
          <a:prstGeom prst="rect">
            <a:avLst/>
          </a:prstGeom>
        </p:spPr>
        <p:txBody>
          <a:bodyPr wrap="square">
            <a:spAutoFit/>
          </a:bodyPr>
          <a:lstStyle/>
          <a:p>
            <a:pPr>
              <a:spcAft>
                <a:spcPts val="1200"/>
              </a:spcAft>
            </a:pPr>
            <a:r>
              <a:rPr lang="en-GB" sz="1500" dirty="0"/>
              <a:t>Honeybees have 6 legs that are attached to the thorax. The hindlegs have pollen baskets on them that the bees stuff full of pollen to take back to the hive. The baskets are transparent (see-through) so when you look at a bee you can see the yellow and orange pollen inside the baskets.</a:t>
            </a:r>
          </a:p>
          <a:p>
            <a:pPr>
              <a:spcAft>
                <a:spcPts val="1200"/>
              </a:spcAft>
            </a:pPr>
            <a:r>
              <a:rPr lang="en-GB" sz="1500" dirty="0"/>
              <a:t>The honeybee has a special notch on its front legs that it uses to help keep its antennae clean.</a:t>
            </a:r>
          </a:p>
        </p:txBody>
      </p:sp>
      <p:sp>
        <p:nvSpPr>
          <p:cNvPr id="6" name="Rectangle 5"/>
          <p:cNvSpPr/>
          <p:nvPr/>
        </p:nvSpPr>
        <p:spPr>
          <a:xfrm>
            <a:off x="5469178" y="5580846"/>
            <a:ext cx="1988045" cy="369332"/>
          </a:xfrm>
          <a:prstGeom prst="rect">
            <a:avLst/>
          </a:prstGeom>
        </p:spPr>
        <p:txBody>
          <a:bodyPr wrap="none">
            <a:spAutoFit/>
          </a:bodyPr>
          <a:lstStyle/>
          <a:p>
            <a:r>
              <a:rPr lang="en-GB" dirty="0"/>
              <a:t>Back to Honeybee</a:t>
            </a:r>
          </a:p>
        </p:txBody>
      </p:sp>
      <p:pic>
        <p:nvPicPr>
          <p:cNvPr id="8" name="Picture 7"/>
          <p:cNvPicPr>
            <a:picLocks noChangeAspect="1"/>
          </p:cNvPicPr>
          <p:nvPr/>
        </p:nvPicPr>
        <p:blipFill>
          <a:blip r:embed="rId2"/>
          <a:stretch>
            <a:fillRect/>
          </a:stretch>
        </p:blipFill>
        <p:spPr>
          <a:xfrm>
            <a:off x="7476392" y="5083323"/>
            <a:ext cx="1127858" cy="1225402"/>
          </a:xfrm>
          <a:prstGeom prst="rect">
            <a:avLst/>
          </a:prstGeom>
        </p:spPr>
      </p:pic>
      <p:sp>
        <p:nvSpPr>
          <p:cNvPr id="26" name="Rectangle 25">
            <a:hlinkClick r:id="rId3"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9" name="Picture 8"/>
          <p:cNvPicPr>
            <a:picLocks noChangeAspect="1"/>
          </p:cNvPicPr>
          <p:nvPr/>
        </p:nvPicPr>
        <p:blipFill>
          <a:blip r:embed="rId4"/>
          <a:stretch>
            <a:fillRect/>
          </a:stretch>
        </p:blipFill>
        <p:spPr>
          <a:xfrm>
            <a:off x="4595782" y="1580724"/>
            <a:ext cx="3444539" cy="3731075"/>
          </a:xfrm>
          <a:prstGeom prst="rect">
            <a:avLst/>
          </a:prstGeom>
        </p:spPr>
      </p:pic>
      <p:sp>
        <p:nvSpPr>
          <p:cNvPr id="10" name="Rounded Rectangle 9"/>
          <p:cNvSpPr/>
          <p:nvPr/>
        </p:nvSpPr>
        <p:spPr>
          <a:xfrm>
            <a:off x="839750" y="3886200"/>
            <a:ext cx="3396970" cy="1371599"/>
          </a:xfrm>
          <a:prstGeom prst="roundRect">
            <a:avLst>
              <a:gd name="adj" fmla="val 983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1" name="Group 10"/>
          <p:cNvGrpSpPr/>
          <p:nvPr/>
        </p:nvGrpSpPr>
        <p:grpSpPr>
          <a:xfrm>
            <a:off x="2237245" y="4015253"/>
            <a:ext cx="473710" cy="473710"/>
            <a:chOff x="2574925" y="4338955"/>
            <a:chExt cx="473710" cy="473710"/>
          </a:xfrm>
        </p:grpSpPr>
        <p:sp>
          <p:nvSpPr>
            <p:cNvPr id="12" name="Oval 11"/>
            <p:cNvSpPr/>
            <p:nvPr/>
          </p:nvSpPr>
          <p:spPr>
            <a:xfrm>
              <a:off x="2574925" y="4338955"/>
              <a:ext cx="473710" cy="473710"/>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Isosceles Triangle 12"/>
            <p:cNvSpPr/>
            <p:nvPr/>
          </p:nvSpPr>
          <p:spPr>
            <a:xfrm rot="5400000">
              <a:off x="2674620" y="4416857"/>
              <a:ext cx="371246" cy="320040"/>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4" name="Rectangle 13"/>
          <p:cNvSpPr/>
          <p:nvPr/>
        </p:nvSpPr>
        <p:spPr>
          <a:xfrm>
            <a:off x="858919" y="4551966"/>
            <a:ext cx="3396970" cy="646331"/>
          </a:xfrm>
          <a:prstGeom prst="rect">
            <a:avLst/>
          </a:prstGeom>
        </p:spPr>
        <p:txBody>
          <a:bodyPr wrap="square">
            <a:spAutoFit/>
          </a:bodyPr>
          <a:lstStyle/>
          <a:p>
            <a:pPr algn="ctr"/>
            <a:r>
              <a:rPr lang="en-GB" dirty="0"/>
              <a:t>Watch this video to see a honeybee collecting pollen</a:t>
            </a:r>
          </a:p>
        </p:txBody>
      </p:sp>
      <p:sp>
        <p:nvSpPr>
          <p:cNvPr id="15" name="Rectangle 14"/>
          <p:cNvSpPr/>
          <p:nvPr/>
        </p:nvSpPr>
        <p:spPr>
          <a:xfrm>
            <a:off x="849334" y="5373097"/>
            <a:ext cx="3416139" cy="784830"/>
          </a:xfrm>
          <a:prstGeom prst="rect">
            <a:avLst/>
          </a:prstGeom>
        </p:spPr>
        <p:txBody>
          <a:bodyPr wrap="square">
            <a:spAutoFit/>
          </a:bodyPr>
          <a:lstStyle/>
          <a:p>
            <a:r>
              <a:rPr lang="en-GB" sz="900" dirty="0"/>
              <a:t>Please check the content in this link, including any comments, is suitable for your educational environment before showing. Please do not let the next video automatically play at the end of the clip. </a:t>
            </a:r>
            <a:r>
              <a:rPr lang="en-GB" sz="900" dirty="0" err="1"/>
              <a:t>Twinkl</a:t>
            </a:r>
            <a:r>
              <a:rPr lang="en-GB" sz="900" dirty="0"/>
              <a:t> accepts no responsibility for the content of third party websites.</a:t>
            </a:r>
          </a:p>
        </p:txBody>
      </p:sp>
      <p:sp>
        <p:nvSpPr>
          <p:cNvPr id="16" name="Rectangle 15">
            <a:hlinkClick r:id="rId5"/>
          </p:cNvPr>
          <p:cNvSpPr/>
          <p:nvPr/>
        </p:nvSpPr>
        <p:spPr>
          <a:xfrm>
            <a:off x="820581" y="3844247"/>
            <a:ext cx="3444892" cy="143895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cxnSp>
        <p:nvCxnSpPr>
          <p:cNvPr id="17" name="Straight Connector 16"/>
          <p:cNvCxnSpPr/>
          <p:nvPr/>
        </p:nvCxnSpPr>
        <p:spPr>
          <a:xfrm flipH="1">
            <a:off x="5754049" y="1508363"/>
            <a:ext cx="158312" cy="848943"/>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18" name="Group 17"/>
          <p:cNvGrpSpPr/>
          <p:nvPr/>
        </p:nvGrpSpPr>
        <p:grpSpPr>
          <a:xfrm>
            <a:off x="5691154" y="1281815"/>
            <a:ext cx="369116" cy="523220"/>
            <a:chOff x="7172587" y="2531270"/>
            <a:chExt cx="369116" cy="523220"/>
          </a:xfrm>
        </p:grpSpPr>
        <p:sp>
          <p:nvSpPr>
            <p:cNvPr id="19" name="Oval 18"/>
            <p:cNvSpPr/>
            <p:nvPr/>
          </p:nvSpPr>
          <p:spPr>
            <a:xfrm>
              <a:off x="7172587" y="2625754"/>
              <a:ext cx="369116" cy="369116"/>
            </a:xfrm>
            <a:prstGeom prst="ellipse">
              <a:avLst/>
            </a:prstGeom>
            <a:solidFill>
              <a:srgbClr val="25B7B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Rectangle 19"/>
            <p:cNvSpPr/>
            <p:nvPr/>
          </p:nvSpPr>
          <p:spPr>
            <a:xfrm>
              <a:off x="7174189" y="2531270"/>
              <a:ext cx="275235" cy="523220"/>
            </a:xfrm>
            <a:prstGeom prst="rect">
              <a:avLst/>
            </a:prstGeom>
          </p:spPr>
          <p:txBody>
            <a:bodyPr wrap="square">
              <a:spAutoFit/>
            </a:bodyPr>
            <a:lstStyle/>
            <a:p>
              <a:r>
                <a:rPr lang="en-GB" sz="2800" b="1" dirty="0"/>
                <a:t>6</a:t>
              </a:r>
            </a:p>
          </p:txBody>
        </p:sp>
      </p:grpSp>
    </p:spTree>
    <p:extLst>
      <p:ext uri="{BB962C8B-B14F-4D97-AF65-F5344CB8AC3E}">
        <p14:creationId xmlns:p14="http://schemas.microsoft.com/office/powerpoint/2010/main" val="194598723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500"/>
                                        <p:tgtEl>
                                          <p:spTgt spid="17"/>
                                        </p:tgtEl>
                                      </p:cBhvr>
                                    </p:animEffect>
                                  </p:childTnLst>
                                </p:cTn>
                              </p:par>
                              <p:par>
                                <p:cTn id="12" presetID="10" presetClass="entr" presetSubtype="0" fill="hold" nodeType="with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500"/>
                                        <p:tgtEl>
                                          <p:spTgt spid="18"/>
                                        </p:tgtEl>
                                      </p:cBhvr>
                                    </p:animEffect>
                                  </p:childTnLst>
                                </p:cTn>
                              </p:par>
                              <p:par>
                                <p:cTn id="15" presetID="10" presetClass="entr" presetSubtype="0" fill="hold"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par>
                          <p:cTn id="18" fill="hold">
                            <p:stCondLst>
                              <p:cond delay="1000"/>
                            </p:stCondLst>
                            <p:childTnLst>
                              <p:par>
                                <p:cTn id="19" presetID="10" presetClass="entr" presetSubtype="0" fill="hold" grpId="0" nodeType="after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fade">
                                      <p:cBhvr>
                                        <p:cTn id="24" dur="500"/>
                                        <p:tgtEl>
                                          <p:spTgt spid="6"/>
                                        </p:tgtEl>
                                      </p:cBhvr>
                                    </p:animEffect>
                                  </p:childTnLst>
                                </p:cTn>
                              </p:par>
                              <p:par>
                                <p:cTn id="25" presetID="10" presetClass="entr" presetSubtype="0" fill="hold"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6"/>
                                        </p:tgtEl>
                                        <p:attrNameLst>
                                          <p:attrName>style.visibility</p:attrName>
                                        </p:attrNameLst>
                                      </p:cBhvr>
                                      <p:to>
                                        <p:strVal val="visible"/>
                                      </p:to>
                                    </p:set>
                                    <p:animEffect transition="in" filter="fade">
                                      <p:cBhvr>
                                        <p:cTn id="30" dur="500"/>
                                        <p:tgtEl>
                                          <p:spTgt spid="26"/>
                                        </p:tgtEl>
                                      </p:cBhvr>
                                    </p:animEffect>
                                  </p:childTnLst>
                                </p:cTn>
                              </p:par>
                            </p:childTnLst>
                          </p:cTn>
                        </p:par>
                        <p:par>
                          <p:cTn id="31" fill="hold">
                            <p:stCondLst>
                              <p:cond delay="1500"/>
                            </p:stCondLst>
                            <p:childTnLst>
                              <p:par>
                                <p:cTn id="32" presetID="10" presetClass="entr" presetSubtype="0"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Effect transition="in" filter="fade">
                                      <p:cBhvr>
                                        <p:cTn id="34" dur="500"/>
                                        <p:tgtEl>
                                          <p:spTgt spid="10"/>
                                        </p:tgtEl>
                                      </p:cBhvr>
                                    </p:animEffect>
                                  </p:childTnLst>
                                </p:cTn>
                              </p:par>
                              <p:par>
                                <p:cTn id="35" presetID="10" presetClass="entr" presetSubtype="0"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500"/>
                                        <p:tgtEl>
                                          <p:spTgt spid="14"/>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500"/>
                                        <p:tgtEl>
                                          <p:spTgt spid="15"/>
                                        </p:tgtEl>
                                      </p:cBhvr>
                                    </p:animEffect>
                                  </p:childTnLst>
                                </p:cTn>
                              </p:par>
                              <p:par>
                                <p:cTn id="44" presetID="10" presetClass="entr" presetSubtype="0" fill="hold" grpId="0" nodeType="withEffect" nodePh="1">
                                  <p:stCondLst>
                                    <p:cond delay="0"/>
                                  </p:stCondLst>
                                  <p:endCondLst>
                                    <p:cond evt="begin" delay="0">
                                      <p:tn val="44"/>
                                    </p:cond>
                                  </p:endCondLst>
                                  <p:childTnLst>
                                    <p:set>
                                      <p:cBhvr>
                                        <p:cTn id="45" dur="1" fill="hold">
                                          <p:stCondLst>
                                            <p:cond delay="0"/>
                                          </p:stCondLst>
                                        </p:cTn>
                                        <p:tgtEl>
                                          <p:spTgt spid="16"/>
                                        </p:tgtEl>
                                        <p:attrNameLst>
                                          <p:attrName>style.visibility</p:attrName>
                                        </p:attrNameLst>
                                      </p:cBhvr>
                                      <p:to>
                                        <p:strVal val="visible"/>
                                      </p:to>
                                    </p:set>
                                    <p:animEffect transition="in" filter="fade">
                                      <p:cBhvr>
                                        <p:cTn id="46"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P spid="6" grpId="0"/>
      <p:bldP spid="26" grpId="0"/>
      <p:bldP spid="10" grpId="0" animBg="1"/>
      <p:bldP spid="14" grpId="0"/>
      <p:bldP spid="15" grpId="0"/>
      <p:bldP spid="1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p:txBody>
          <a:bodyPr/>
          <a:lstStyle/>
          <a:p>
            <a:r>
              <a:rPr lang="en-GB" sz="3600" dirty="0">
                <a:latin typeface="Twinkl" pitchFamily="50" charset="0"/>
              </a:rPr>
              <a:t>The Honeybee’s Sting</a:t>
            </a:r>
            <a:endParaRPr lang="en-GB" sz="3600" dirty="0">
              <a:latin typeface="+mn-lt"/>
            </a:endParaRPr>
          </a:p>
        </p:txBody>
      </p:sp>
      <p:sp>
        <p:nvSpPr>
          <p:cNvPr id="4" name="Rectangle 3"/>
          <p:cNvSpPr/>
          <p:nvPr/>
        </p:nvSpPr>
        <p:spPr>
          <a:xfrm>
            <a:off x="755650" y="1401255"/>
            <a:ext cx="3686810" cy="3477875"/>
          </a:xfrm>
          <a:prstGeom prst="rect">
            <a:avLst/>
          </a:prstGeom>
        </p:spPr>
        <p:txBody>
          <a:bodyPr wrap="square">
            <a:spAutoFit/>
          </a:bodyPr>
          <a:lstStyle/>
          <a:p>
            <a:pPr>
              <a:spcAft>
                <a:spcPts val="1200"/>
              </a:spcAft>
            </a:pPr>
            <a:r>
              <a:rPr lang="en-GB" sz="1500" dirty="0"/>
              <a:t>A honeybee is the only kind of bee with a barbed (hooked) stinger. This means that it can only sting once and the sting stays behind in the creature that they have stung. Unfortunately, when a honeybee stings, part of its abdomen - the venom sack - is left behind connected to the sting. This means that the honeybee dies. This is why honeybees only sting if they feel they are in a lot of danger and to protect the hive.</a:t>
            </a:r>
          </a:p>
          <a:p>
            <a:pPr>
              <a:spcAft>
                <a:spcPts val="1200"/>
              </a:spcAft>
            </a:pPr>
            <a:r>
              <a:rPr lang="en-GB" sz="1500" dirty="0"/>
              <a:t>If you are ever stung, make sure you scrape the sting out and do not squeeze the venom sack connected to the sting. </a:t>
            </a:r>
          </a:p>
        </p:txBody>
      </p:sp>
      <p:pic>
        <p:nvPicPr>
          <p:cNvPr id="9" name="Picture 8"/>
          <p:cNvPicPr>
            <a:picLocks noChangeAspect="1"/>
          </p:cNvPicPr>
          <p:nvPr/>
        </p:nvPicPr>
        <p:blipFill>
          <a:blip r:embed="rId2"/>
          <a:stretch>
            <a:fillRect/>
          </a:stretch>
        </p:blipFill>
        <p:spPr>
          <a:xfrm>
            <a:off x="4595782" y="1580724"/>
            <a:ext cx="3444539" cy="3731075"/>
          </a:xfrm>
          <a:prstGeom prst="rect">
            <a:avLst/>
          </a:prstGeom>
        </p:spPr>
      </p:pic>
      <p:sp>
        <p:nvSpPr>
          <p:cNvPr id="17" name="Rounded Rectangle 16"/>
          <p:cNvSpPr/>
          <p:nvPr/>
        </p:nvSpPr>
        <p:spPr>
          <a:xfrm>
            <a:off x="5450009" y="5605328"/>
            <a:ext cx="2636520" cy="344179"/>
          </a:xfrm>
          <a:prstGeom prst="roundRect">
            <a:avLst>
              <a:gd name="adj" fmla="val 31888"/>
            </a:avLst>
          </a:prstGeom>
          <a:solidFill>
            <a:srgbClr val="FFE86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p:cNvSpPr/>
          <p:nvPr/>
        </p:nvSpPr>
        <p:spPr>
          <a:xfrm>
            <a:off x="5469178" y="5580846"/>
            <a:ext cx="1988045" cy="369332"/>
          </a:xfrm>
          <a:prstGeom prst="rect">
            <a:avLst/>
          </a:prstGeom>
        </p:spPr>
        <p:txBody>
          <a:bodyPr wrap="none">
            <a:spAutoFit/>
          </a:bodyPr>
          <a:lstStyle/>
          <a:p>
            <a:r>
              <a:rPr lang="en-GB" dirty="0"/>
              <a:t>Back to Honeybee</a:t>
            </a:r>
          </a:p>
        </p:txBody>
      </p:sp>
      <p:pic>
        <p:nvPicPr>
          <p:cNvPr id="19" name="Picture 18"/>
          <p:cNvPicPr>
            <a:picLocks noChangeAspect="1"/>
          </p:cNvPicPr>
          <p:nvPr/>
        </p:nvPicPr>
        <p:blipFill>
          <a:blip r:embed="rId3"/>
          <a:stretch>
            <a:fillRect/>
          </a:stretch>
        </p:blipFill>
        <p:spPr>
          <a:xfrm>
            <a:off x="7476392" y="5083323"/>
            <a:ext cx="1127858" cy="1225402"/>
          </a:xfrm>
          <a:prstGeom prst="rect">
            <a:avLst/>
          </a:prstGeom>
        </p:spPr>
      </p:pic>
      <p:sp>
        <p:nvSpPr>
          <p:cNvPr id="20" name="Rectangle 19">
            <a:hlinkClick r:id="rId4" action="ppaction://hlinksldjump"/>
          </p:cNvPr>
          <p:cNvSpPr/>
          <p:nvPr/>
        </p:nvSpPr>
        <p:spPr>
          <a:xfrm>
            <a:off x="5448300" y="5524500"/>
            <a:ext cx="3048000" cy="47244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2" name="Straight Connector 21"/>
          <p:cNvCxnSpPr>
            <a:stCxn id="25" idx="3"/>
          </p:cNvCxnSpPr>
          <p:nvPr/>
        </p:nvCxnSpPr>
        <p:spPr>
          <a:xfrm flipV="1">
            <a:off x="4949549" y="4738405"/>
            <a:ext cx="800029" cy="336266"/>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grpSp>
        <p:nvGrpSpPr>
          <p:cNvPr id="23" name="Group 22"/>
          <p:cNvGrpSpPr/>
          <p:nvPr/>
        </p:nvGrpSpPr>
        <p:grpSpPr>
          <a:xfrm>
            <a:off x="4672712" y="4813061"/>
            <a:ext cx="369116" cy="523220"/>
            <a:chOff x="7172587" y="2531270"/>
            <a:chExt cx="369116" cy="523220"/>
          </a:xfrm>
        </p:grpSpPr>
        <p:sp>
          <p:nvSpPr>
            <p:cNvPr id="24" name="Oval 23"/>
            <p:cNvSpPr/>
            <p:nvPr/>
          </p:nvSpPr>
          <p:spPr>
            <a:xfrm>
              <a:off x="7172587" y="2625754"/>
              <a:ext cx="369116" cy="369116"/>
            </a:xfrm>
            <a:prstGeom prst="ellipse">
              <a:avLst/>
            </a:prstGeom>
            <a:solidFill>
              <a:srgbClr val="47B1E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7174189" y="2531270"/>
              <a:ext cx="275235" cy="523220"/>
            </a:xfrm>
            <a:prstGeom prst="rect">
              <a:avLst/>
            </a:prstGeom>
          </p:spPr>
          <p:txBody>
            <a:bodyPr wrap="square">
              <a:spAutoFit/>
            </a:bodyPr>
            <a:lstStyle/>
            <a:p>
              <a:r>
                <a:rPr lang="en-GB" sz="2800" b="1" dirty="0"/>
                <a:t>7</a:t>
              </a:r>
            </a:p>
          </p:txBody>
        </p:sp>
      </p:grpSp>
    </p:spTree>
    <p:extLst>
      <p:ext uri="{BB962C8B-B14F-4D97-AF65-F5344CB8AC3E}">
        <p14:creationId xmlns:p14="http://schemas.microsoft.com/office/powerpoint/2010/main" val="358293550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500"/>
                                        <p:tgtEl>
                                          <p:spTgt spid="9"/>
                                        </p:tgtEl>
                                      </p:cBhvr>
                                    </p:animEffect>
                                  </p:childTnLst>
                                </p:cTn>
                              </p:par>
                            </p:childTnLst>
                          </p:cTn>
                        </p:par>
                        <p:par>
                          <p:cTn id="12" fill="hold">
                            <p:stCondLst>
                              <p:cond delay="1000"/>
                            </p:stCondLst>
                            <p:childTnLst>
                              <p:par>
                                <p:cTn id="13" presetID="10" presetClass="entr" presetSubtype="0" fill="hold" nodeType="after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fade">
                                      <p:cBhvr>
                                        <p:cTn id="15" dur="500"/>
                                        <p:tgtEl>
                                          <p:spTgt spid="22"/>
                                        </p:tgtEl>
                                      </p:cBhvr>
                                    </p:animEffect>
                                  </p:childTnLst>
                                </p:cTn>
                              </p:par>
                              <p:par>
                                <p:cTn id="16" presetID="10" presetClass="entr" presetSubtype="0" fill="hold"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500"/>
                                        <p:tgtEl>
                                          <p:spTgt spid="17"/>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fade">
                                      <p:cBhvr>
                                        <p:cTn id="24" dur="500"/>
                                        <p:tgtEl>
                                          <p:spTgt spid="18"/>
                                        </p:tgtEl>
                                      </p:cBhvr>
                                    </p:animEffect>
                                  </p:childTnLst>
                                </p:cTn>
                              </p:par>
                              <p:par>
                                <p:cTn id="25" presetID="10" presetClass="entr" presetSubtype="0" fill="hold" nodeType="with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fade">
                                      <p:cBhvr>
                                        <p:cTn id="27" dur="500"/>
                                        <p:tgtEl>
                                          <p:spTgt spid="19"/>
                                        </p:tgtEl>
                                      </p:cBhvr>
                                    </p:animEffect>
                                  </p:childTnLst>
                                </p:cTn>
                              </p:par>
                              <p:par>
                                <p:cTn id="28" presetID="10" presetClass="entr" presetSubtype="0" fill="hold" grpId="0" nodeType="withEffect" nodePh="1">
                                  <p:stCondLst>
                                    <p:cond delay="0"/>
                                  </p:stCondLst>
                                  <p:endCondLst>
                                    <p:cond evt="begin" delay="0">
                                      <p:tn val="28"/>
                                    </p:cond>
                                  </p:endCondLst>
                                  <p:childTnLst>
                                    <p:set>
                                      <p:cBhvr>
                                        <p:cTn id="29" dur="1" fill="hold">
                                          <p:stCondLst>
                                            <p:cond delay="0"/>
                                          </p:stCondLst>
                                        </p:cTn>
                                        <p:tgtEl>
                                          <p:spTgt spid="20"/>
                                        </p:tgtEl>
                                        <p:attrNameLst>
                                          <p:attrName>style.visibility</p:attrName>
                                        </p:attrNameLst>
                                      </p:cBhvr>
                                      <p:to>
                                        <p:strVal val="visible"/>
                                      </p:to>
                                    </p:set>
                                    <p:animEffect transition="in" filter="fade">
                                      <p:cBhvr>
                                        <p:cTn id="30"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17" grpId="0" animBg="1"/>
      <p:bldP spid="18" grpId="0"/>
      <p:bldP spid="20" grpId="0"/>
    </p:bldLst>
  </p:timing>
</p:sld>
</file>

<file path=ppt/theme/theme1.xml><?xml version="1.0" encoding="utf-8"?>
<a:theme xmlns:a="http://schemas.openxmlformats.org/drawingml/2006/main" name="Office Theme">
  <a:themeElements>
    <a:clrScheme name="Twinkl Template">
      <a:dk1>
        <a:srgbClr val="1C1C1C"/>
      </a:dk1>
      <a:lt1>
        <a:sysClr val="window" lastClr="FFFFFF"/>
      </a:lt1>
      <a:dk2>
        <a:srgbClr val="4A4A4A"/>
      </a:dk2>
      <a:lt2>
        <a:srgbClr val="F4F2F2"/>
      </a:lt2>
      <a:accent1>
        <a:srgbClr val="E34192"/>
      </a:accent1>
      <a:accent2>
        <a:srgbClr val="EB8634"/>
      </a:accent2>
      <a:accent3>
        <a:srgbClr val="E6C734"/>
      </a:accent3>
      <a:accent4>
        <a:srgbClr val="79AD42"/>
      </a:accent4>
      <a:accent5>
        <a:srgbClr val="23A7F9"/>
      </a:accent5>
      <a:accent6>
        <a:srgbClr val="954EBE"/>
      </a:accent6>
      <a:hlink>
        <a:srgbClr val="23A7F9"/>
      </a:hlink>
      <a:folHlink>
        <a:srgbClr val="757070"/>
      </a:folHlink>
    </a:clrScheme>
    <a:fontScheme name="Custom 1">
      <a:majorFont>
        <a:latin typeface="Twinkl Sb"/>
        <a:ea typeface=""/>
        <a:cs typeface=""/>
      </a:majorFont>
      <a:minorFont>
        <a:latin typeface="Twinkl"/>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rgbClr val="18A0DB"/>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PowerPoint Guidance.pptx" id="{34442D15-F5BB-4F73-9606-C8812E688AB8}" vid="{28CC8FB8-836C-49DA-A823-EC8BE3E5205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011BC51E876E6E46B5874CAE74E2F85A" ma:contentTypeVersion="12" ma:contentTypeDescription="Create a new document." ma:contentTypeScope="" ma:versionID="4424d85b23b40c39623cd50bb330cd2a">
  <xsd:schema xmlns:xsd="http://www.w3.org/2001/XMLSchema" xmlns:xs="http://www.w3.org/2001/XMLSchema" xmlns:p="http://schemas.microsoft.com/office/2006/metadata/properties" xmlns:ns2="c593e736-1343-449f-b168-342354456813" xmlns:ns3="b57d1da2-b3d6-4fb5-9601-f734d1e075a4" targetNamespace="http://schemas.microsoft.com/office/2006/metadata/properties" ma:root="true" ma:fieldsID="3381b3547229fc38b08b6229e3da8e3f" ns2:_="" ns3:_="">
    <xsd:import namespace="c593e736-1343-449f-b168-342354456813"/>
    <xsd:import namespace="b57d1da2-b3d6-4fb5-9601-f734d1e075a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Location" minOccurs="0"/>
                <xsd:element ref="ns2:MediaServiceOCR" minOccurs="0"/>
                <xsd:element ref="ns3:SharedWithUsers" minOccurs="0"/>
                <xsd:element ref="ns3:SharedWithDetails" minOccurs="0"/>
                <xsd:element ref="ns2:MediaServiceAutoKeyPoints" minOccurs="0"/>
                <xsd:element ref="ns2: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593e736-1343-449f-b168-34235445681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Location" ma:index="14" nillable="true" ma:displayName="Location" ma:internalName="MediaServiceLocation"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b57d1da2-b3d6-4fb5-9601-f734d1e075a4"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8BB914C-FF85-45EA-B850-2D7FEE0F8BBF}"/>
</file>

<file path=customXml/itemProps2.xml><?xml version="1.0" encoding="utf-8"?>
<ds:datastoreItem xmlns:ds="http://schemas.openxmlformats.org/officeDocument/2006/customXml" ds:itemID="{6555B20E-5AC1-447A-A0C4-58199A31DB70}"/>
</file>

<file path=customXml/itemProps3.xml><?xml version="1.0" encoding="utf-8"?>
<ds:datastoreItem xmlns:ds="http://schemas.openxmlformats.org/officeDocument/2006/customXml" ds:itemID="{5254B058-3F88-4330-B247-8386B4ECA0B2}"/>
</file>

<file path=docProps/app.xml><?xml version="1.0" encoding="utf-8"?>
<Properties xmlns="http://schemas.openxmlformats.org/officeDocument/2006/extended-properties" xmlns:vt="http://schemas.openxmlformats.org/officeDocument/2006/docPropsVTypes">
  <Template>PowerPoint Template</Template>
  <TotalTime>145</TotalTime>
  <Words>748</Words>
  <Application>Microsoft Office PowerPoint</Application>
  <PresentationFormat>On-screen Show (4:3)</PresentationFormat>
  <Paragraphs>54</Paragraphs>
  <Slides>11</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11</vt:i4>
      </vt:variant>
    </vt:vector>
  </HeadingPairs>
  <TitlesOfParts>
    <vt:vector size="15" baseType="lpstr">
      <vt:lpstr>Arial</vt:lpstr>
      <vt:lpstr>Twinkl</vt:lpstr>
      <vt:lpstr>Calibri</vt:lpstr>
      <vt:lpstr>Office Theme</vt:lpstr>
      <vt:lpstr>PowerPoint Presentation</vt:lpstr>
      <vt:lpstr>Honeybees</vt:lpstr>
      <vt:lpstr>The Honeybee’s Antennae</vt:lpstr>
      <vt:lpstr>The Honeybee’s Mandible</vt:lpstr>
      <vt:lpstr>The Eye Of The Honeybee</vt:lpstr>
      <vt:lpstr>The Honeybee’s Body Parts</vt:lpstr>
      <vt:lpstr>The Honeybee’s Wings</vt:lpstr>
      <vt:lpstr>The Honeybee’s Legs</vt:lpstr>
      <vt:lpstr>The Honeybee’s Sting</vt:lpstr>
      <vt:lpstr>How Do Honeybees Make Honey?</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Anderson</dc:creator>
  <cp:lastModifiedBy>Sarah</cp:lastModifiedBy>
  <cp:revision>14</cp:revision>
  <dcterms:created xsi:type="dcterms:W3CDTF">2019-10-09T10:36:16Z</dcterms:created>
  <dcterms:modified xsi:type="dcterms:W3CDTF">2020-06-11T20:55:55Z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0x010100011BC51E876E6E46B5874CAE74E2F85A</vt:lpwstr>
  </property>
</Properties>
</file>